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theme/theme3.xml" ContentType="application/vnd.openxmlformats-officedocument.theme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notesMasterIdLst>
    <p:notesMasterId r:id="rId27"/>
  </p:notesMasterIdLst>
  <p:handoutMasterIdLst>
    <p:handoutMasterId r:id="rId28"/>
  </p:handoutMasterIdLst>
  <p:sldIdLst>
    <p:sldId id="423" r:id="rId2"/>
    <p:sldId id="500" r:id="rId3"/>
    <p:sldId id="536" r:id="rId4"/>
    <p:sldId id="524" r:id="rId5"/>
    <p:sldId id="542" r:id="rId6"/>
    <p:sldId id="543" r:id="rId7"/>
    <p:sldId id="544" r:id="rId8"/>
    <p:sldId id="545" r:id="rId9"/>
    <p:sldId id="546" r:id="rId10"/>
    <p:sldId id="547" r:id="rId11"/>
    <p:sldId id="537" r:id="rId12"/>
    <p:sldId id="534" r:id="rId13"/>
    <p:sldId id="548" r:id="rId14"/>
    <p:sldId id="549" r:id="rId15"/>
    <p:sldId id="538" r:id="rId16"/>
    <p:sldId id="413" r:id="rId17"/>
    <p:sldId id="550" r:id="rId18"/>
    <p:sldId id="551" r:id="rId19"/>
    <p:sldId id="555" r:id="rId20"/>
    <p:sldId id="456" r:id="rId21"/>
    <p:sldId id="552" r:id="rId22"/>
    <p:sldId id="458" r:id="rId23"/>
    <p:sldId id="553" r:id="rId24"/>
    <p:sldId id="430" r:id="rId25"/>
    <p:sldId id="554" r:id="rId26"/>
  </p:sldIdLst>
  <p:sldSz cx="9144000" cy="5143500" type="screen16x9"/>
  <p:notesSz cx="7010400" cy="9296400"/>
  <p:custDataLst>
    <p:tags r:id="rId29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 Narrow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 Narrow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 Narrow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 Narrow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bg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bg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bg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bg1"/>
        </a:solidFill>
        <a:latin typeface="Arial Narrow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. Smith" initials="NOTE" lastIdx="19" clrIdx="0"/>
  <p:cmAuthor id="7" name="mdaswani" initials="m" lastIdx="0" clrIdx="7"/>
  <p:cmAuthor id="1" name="sredding" initials="s" lastIdx="13" clrIdx="1"/>
  <p:cmAuthor id="8" name="yiliu" initials="y" lastIdx="1" clrIdx="8"/>
  <p:cmAuthor id="2" name="Lisa Rivers" initials="LR" lastIdx="1" clrIdx="2"/>
  <p:cmAuthor id="3" name="lrivers" initials="lr" lastIdx="15" clrIdx="3"/>
  <p:cmAuthor id="4" name="noela" initials="n" lastIdx="2" clrIdx="4"/>
  <p:cmAuthor id="5" name="Johanna" initials="johanna" lastIdx="46" clrIdx="5"/>
  <p:cmAuthor id="6" name="Lisa Rivers" initials="lr" lastIdx="1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8900" autoAdjust="0"/>
    <p:restoredTop sz="77586" autoAdjust="0"/>
  </p:normalViewPr>
  <p:slideViewPr>
    <p:cSldViewPr>
      <p:cViewPr>
        <p:scale>
          <a:sx n="100" d="100"/>
          <a:sy n="100" d="100"/>
        </p:scale>
        <p:origin x="-2022" y="-7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48" y="204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388" y="-78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9444FC0A-1BEA-4CD7-913E-0C50275EEAFE}" type="slidenum">
              <a:rPr lang="en-US"/>
              <a:pPr>
                <a:defRPr/>
              </a:pPr>
              <a:t>‹#›</a:t>
            </a:fld>
            <a:endParaRPr 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DBCB3BF9-C0A9-4462-90C4-71B0AA0D31E0}" type="slidenum">
              <a:rPr lang="en-US"/>
              <a:pPr>
                <a:defRPr/>
              </a:pPr>
              <a:t>‹#›</a:t>
            </a:fld>
            <a:endParaRPr 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35083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03663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CB3BF9-C0A9-4462-90C4-71B0AA0D31E0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A10B0B-337F-4788-AAAA-1911771EAEF7}" type="slidenum">
              <a:rPr lang="en-US" smtClean="0">
                <a:latin typeface="Arial" pitchFamily="34" charset="0"/>
              </a:rPr>
              <a:pPr/>
              <a:t>25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225" y="457200"/>
            <a:ext cx="6908800" cy="38862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581525"/>
            <a:ext cx="5607050" cy="418147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Answer is a.</a:t>
            </a:r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CB3BF9-C0A9-4462-90C4-71B0AA0D31E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CB3BF9-C0A9-4462-90C4-71B0AA0D31E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slide transitions to the next exercise.</a:t>
            </a:r>
          </a:p>
          <a:p>
            <a:endParaRPr lang="en-US" dirty="0" smtClean="0"/>
          </a:p>
          <a:p>
            <a:r>
              <a:rPr lang="en-US" dirty="0" smtClean="0"/>
              <a:t>The block diagram: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/>
              <a:t>Initializes the Agilent 34401 digital multimeter (DMM)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/>
              <a:t>Uses a configuration VI to choose the resolution and range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/>
              <a:t>Selects the function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/>
              <a:t>Enables or disables auto-range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/>
              <a:t>Uses a data VI to read a single measurement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/>
              <a:t>Closes the instrument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/>
              <a:t>Checks the error status</a:t>
            </a:r>
          </a:p>
          <a:p>
            <a:pPr marL="228600" indent="-228600"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You can locate most LabVIEW Plug and Play instrument drivers in the Instrument Driver Finder.</a:t>
            </a:r>
          </a:p>
          <a:p>
            <a:pPr lvl="1"/>
            <a:r>
              <a:rPr lang="en-US" dirty="0" smtClean="0"/>
              <a:t>Access within LabVIEW by selecting </a:t>
            </a:r>
            <a:r>
              <a:rPr lang="en-US" b="1" dirty="0" smtClean="0"/>
              <a:t>Tools» </a:t>
            </a:r>
            <a:r>
              <a:rPr lang="en-US" b="1" dirty="0" err="1" smtClean="0"/>
              <a:t>Instrumentation»Find</a:t>
            </a:r>
            <a:r>
              <a:rPr lang="en-US" b="1" dirty="0" smtClean="0"/>
              <a:t> Instrument Drivers</a:t>
            </a:r>
            <a:r>
              <a:rPr lang="en-US" dirty="0" smtClean="0"/>
              <a:t> or </a:t>
            </a:r>
            <a:r>
              <a:rPr lang="en-US" b="1" dirty="0" err="1" smtClean="0"/>
              <a:t>Help»Find</a:t>
            </a:r>
            <a:r>
              <a:rPr lang="en-US" b="1" dirty="0" smtClean="0"/>
              <a:t> Instrument Drivers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Use it to connect with ni.com to find instrument drivers.</a:t>
            </a:r>
          </a:p>
          <a:p>
            <a:pPr lvl="1"/>
            <a:r>
              <a:rPr lang="en-US" dirty="0" smtClean="0"/>
              <a:t>You can also find instrument drivers at ni.com/</a:t>
            </a:r>
            <a:r>
              <a:rPr lang="en-US" dirty="0" err="1" smtClean="0"/>
              <a:t>idnet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When you install an instrument driver, the installer:</a:t>
            </a:r>
          </a:p>
          <a:p>
            <a:pPr lvl="1"/>
            <a:r>
              <a:rPr lang="en-US" dirty="0" smtClean="0"/>
              <a:t>Adds an example program using the driver to the NI Example Finder.</a:t>
            </a:r>
          </a:p>
          <a:p>
            <a:pPr lvl="1"/>
            <a:r>
              <a:rPr lang="en-US" dirty="0" smtClean="0"/>
              <a:t>Adds instrument driver VIs to the </a:t>
            </a:r>
            <a:r>
              <a:rPr lang="en-US" b="1" dirty="0" smtClean="0"/>
              <a:t>Instrument I/</a:t>
            </a:r>
            <a:r>
              <a:rPr lang="en-US" b="1" dirty="0" err="1" smtClean="0"/>
              <a:t>O»Instrument</a:t>
            </a:r>
            <a:r>
              <a:rPr lang="en-US" b="1" dirty="0" smtClean="0"/>
              <a:t> Drivers</a:t>
            </a:r>
            <a:r>
              <a:rPr lang="en-US" dirty="0" smtClean="0"/>
              <a:t> palette in the Functions palette.</a:t>
            </a:r>
          </a:p>
          <a:p>
            <a:pPr lvl="1"/>
            <a:r>
              <a:rPr lang="en-US" dirty="0" smtClean="0"/>
              <a:t>Extracts instrument driver VIs and supporting files to the &lt;LabVIEW&gt;\instr.lib directory.</a:t>
            </a:r>
          </a:p>
          <a:p>
            <a:pPr marL="228600" indent="-2286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CB3BF9-C0A9-4462-90C4-71B0AA0D31E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Answer is a &amp; b.</a:t>
            </a:r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-157163" y="527050"/>
            <a:ext cx="7324726" cy="4121150"/>
          </a:xfr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Answer is a &amp; b.</a:t>
            </a:r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-157163" y="527050"/>
            <a:ext cx="7324726" cy="4121150"/>
          </a:xfr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Answer is a, b, and c.</a:t>
            </a:r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-157163" y="527050"/>
            <a:ext cx="7324726" cy="4121150"/>
          </a:xfr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Answer is a, b, and c.</a:t>
            </a:r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-157163" y="527050"/>
            <a:ext cx="7324726" cy="4121150"/>
          </a:xfr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A10B0B-337F-4788-AAAA-1911771EAEF7}" type="slidenum">
              <a:rPr lang="en-US" smtClean="0">
                <a:latin typeface="Arial" pitchFamily="34" charset="0"/>
              </a:rPr>
              <a:pPr/>
              <a:t>24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225" y="457200"/>
            <a:ext cx="6908800" cy="38862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581525"/>
            <a:ext cx="5607050" cy="418147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Answer is a.</a:t>
            </a:r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4503" y="474821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 smtClean="0">
                <a:solidFill>
                  <a:prstClr val="black"/>
                </a:solidFill>
                <a:latin typeface="黑体"/>
                <a:cs typeface="黑体"/>
              </a:rPr>
              <a:t>ni.com</a:t>
            </a:r>
            <a:endParaRPr lang="zh-CN" sz="1200" b="0" i="0" dirty="0">
              <a:solidFill>
                <a:prstClr val="black"/>
              </a:solidFill>
              <a:latin typeface="黑体"/>
              <a:cs typeface="黑体"/>
            </a:endParaRPr>
          </a:p>
        </p:txBody>
      </p:sp>
      <p:pic>
        <p:nvPicPr>
          <p:cNvPr id="5" name="Picture 4" descr="PPT-corporate-background-16x9_w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p14="http://schemas.microsoft.com/office/powerpoint/2010/main" val="96356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2057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emo white-0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7991064" y="171452"/>
            <a:ext cx="863684" cy="71006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61999" y="2628900"/>
            <a:ext cx="7858125" cy="1200150"/>
          </a:xfrm>
        </p:spPr>
        <p:txBody>
          <a:bodyPr>
            <a:normAutofit/>
          </a:bodyPr>
          <a:lstStyle>
            <a:lvl1pPr marL="0" indent="0">
              <a:buClrTx/>
              <a:buFont typeface="Lucida Grande"/>
              <a:buNone/>
              <a:defRPr sz="2000"/>
            </a:lvl1pPr>
            <a:lvl5pPr>
              <a:defRPr sz="1600"/>
            </a:lvl5pPr>
          </a:lstStyle>
          <a:p>
            <a:pPr lvl="0"/>
            <a:r>
              <a:rPr lang="en-US" dirty="0" smtClean="0"/>
              <a:t>Subject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9988" y="542113"/>
            <a:ext cx="689431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spcBef>
                <a:spcPts val="573"/>
              </a:spcBef>
            </a:pPr>
            <a:r>
              <a:rPr lang="en-US" sz="1200" b="0" baseline="0" dirty="0" smtClean="0">
                <a:solidFill>
                  <a:schemeClr val="bg1"/>
                </a:solidFill>
                <a:latin typeface="黑体"/>
                <a:cs typeface="黑体"/>
              </a:rPr>
              <a:t>第8课 </a:t>
            </a:r>
            <a:r>
              <a:rPr lang="en-US" sz="1200" b="0" baseline="0" dirty="0" err="1" smtClean="0">
                <a:solidFill>
                  <a:schemeClr val="bg1"/>
                </a:solidFill>
                <a:latin typeface="黑体"/>
                <a:cs typeface="黑体"/>
              </a:rPr>
              <a:t>使用硬件采集测量数据</a:t>
            </a:r>
            <a:endParaRPr lang="zh-CN" sz="1200" b="0" baseline="0" dirty="0">
              <a:solidFill>
                <a:schemeClr val="bg1"/>
              </a:solidFill>
              <a:latin typeface="黑体"/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idx="18" hasCustomPrompt="1"/>
          </p:nvPr>
        </p:nvSpPr>
        <p:spPr>
          <a:xfrm>
            <a:off x="754905" y="1441618"/>
            <a:ext cx="8229600" cy="518337"/>
          </a:xfr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32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Demonstration Title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4911" y="786811"/>
            <a:ext cx="8208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0" dirty="0" smtClean="0">
                <a:solidFill>
                  <a:schemeClr val="bg2"/>
                </a:solidFill>
                <a:latin typeface="黑体"/>
                <a:cs typeface="黑体"/>
              </a:rPr>
              <a:t>演示</a:t>
            </a:r>
            <a:endParaRPr lang="zh-CN" sz="4400" b="0" dirty="0">
              <a:solidFill>
                <a:schemeClr val="bg2"/>
              </a:solidFill>
              <a:latin typeface="黑体"/>
            </a:endParaRPr>
          </a:p>
        </p:txBody>
      </p:sp>
    </p:spTree>
    <p:extLst>
      <p:ext uri="{BB962C8B-B14F-4D97-AF65-F5344CB8AC3E}">
        <p14:creationId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p14="http://schemas.microsoft.com/office/powerpoint/2010/main" val="13591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2057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5"/>
          <p:cNvSpPr>
            <a:spLocks noGrp="1"/>
          </p:cNvSpPr>
          <p:nvPr>
            <p:ph type="body" idx="14" hasCustomPrompt="1"/>
          </p:nvPr>
        </p:nvSpPr>
        <p:spPr>
          <a:xfrm>
            <a:off x="762000" y="800100"/>
            <a:ext cx="8229600" cy="64592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44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tabLst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Activity 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628900"/>
            <a:ext cx="7829550" cy="1200150"/>
          </a:xfrm>
        </p:spPr>
        <p:txBody>
          <a:bodyPr>
            <a:normAutofit/>
          </a:bodyPr>
          <a:lstStyle>
            <a:lvl1pPr marL="173038" indent="-173038">
              <a:buClrTx/>
              <a:buFont typeface="Lucida Grande"/>
              <a:buNone/>
              <a:defRPr sz="1600"/>
            </a:lvl1pPr>
            <a:lvl5pPr>
              <a:defRPr sz="1600"/>
            </a:lvl5pPr>
          </a:lstStyle>
          <a:p>
            <a:pPr lvl="0"/>
            <a:r>
              <a:rPr lang="en-US" dirty="0" smtClean="0"/>
              <a:t>Subject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9988" y="542113"/>
            <a:ext cx="675461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spcBef>
                <a:spcPts val="573"/>
              </a:spcBef>
            </a:pPr>
            <a:r>
              <a:rPr lang="en-US" sz="1200" b="0" baseline="0" dirty="0" smtClean="0">
                <a:solidFill>
                  <a:schemeClr val="bg1"/>
                </a:solidFill>
                <a:latin typeface="黑体"/>
                <a:cs typeface="黑体"/>
              </a:rPr>
              <a:t>第8课 </a:t>
            </a:r>
            <a:r>
              <a:rPr lang="en-US" sz="1200" b="0" baseline="0" dirty="0" err="1" smtClean="0">
                <a:solidFill>
                  <a:schemeClr val="bg1"/>
                </a:solidFill>
                <a:latin typeface="黑体"/>
                <a:cs typeface="黑体"/>
              </a:rPr>
              <a:t>使用硬件采集测量数据</a:t>
            </a:r>
            <a:endParaRPr lang="zh-CN" sz="1200" b="0" baseline="0" dirty="0">
              <a:solidFill>
                <a:schemeClr val="bg1"/>
              </a:solidFill>
              <a:latin typeface="黑体"/>
            </a:endParaRPr>
          </a:p>
        </p:txBody>
      </p:sp>
      <p:sp>
        <p:nvSpPr>
          <p:cNvPr id="14" name="Text Placeholder 15"/>
          <p:cNvSpPr>
            <a:spLocks noGrp="1"/>
          </p:cNvSpPr>
          <p:nvPr>
            <p:ph type="body" idx="18" hasCustomPrompt="1"/>
          </p:nvPr>
        </p:nvSpPr>
        <p:spPr>
          <a:xfrm>
            <a:off x="754905" y="1441618"/>
            <a:ext cx="8229600" cy="518337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sz="32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Activity Title</a:t>
            </a:r>
          </a:p>
        </p:txBody>
      </p:sp>
      <p:pic>
        <p:nvPicPr>
          <p:cNvPr id="9" name="Picture 8" descr="activty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3457" y="210057"/>
            <a:ext cx="488443" cy="488443"/>
          </a:xfrm>
          <a:prstGeom prst="rect">
            <a:avLst/>
          </a:prstGeom>
        </p:spPr>
      </p:pic>
    </p:spTree>
    <p:extLst>
      <p:ext uri="{BB962C8B-B14F-4D97-AF65-F5344CB8AC3E}">
        <p14:creationId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p14="http://schemas.microsoft.com/office/powerpoint/2010/main" val="13591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2057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628900"/>
            <a:ext cx="3352800" cy="1200150"/>
          </a:xfrm>
        </p:spPr>
        <p:txBody>
          <a:bodyPr>
            <a:normAutofit/>
          </a:bodyPr>
          <a:lstStyle>
            <a:lvl1pPr marL="342900" indent="-342900">
              <a:buClrTx/>
              <a:buFont typeface="Arial" pitchFamily="34" charset="0"/>
              <a:buChar char="•"/>
              <a:defRPr sz="1600"/>
            </a:lvl1pPr>
            <a:lvl5pPr>
              <a:defRPr sz="1600"/>
            </a:lvl5pPr>
          </a:lstStyle>
          <a:p>
            <a:pPr lvl="0"/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3400" y="2628900"/>
            <a:ext cx="3352800" cy="1200150"/>
          </a:xfrm>
        </p:spPr>
        <p:txBody>
          <a:bodyPr>
            <a:normAutofit/>
          </a:bodyPr>
          <a:lstStyle>
            <a:lvl1pPr marL="342900" indent="-342900">
              <a:buClrTx/>
              <a:buFont typeface="Arial" pitchFamily="34" charset="0"/>
              <a:buChar char="•"/>
              <a:defRPr sz="1600"/>
            </a:lvl1pPr>
            <a:lvl5pPr>
              <a:defRPr sz="1600"/>
            </a:lvl5pPr>
          </a:lstStyle>
          <a:p>
            <a:pPr lvl="0"/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3" name="Picture 12" descr="mm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8200" y="209550"/>
            <a:ext cx="457200" cy="4716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9988" y="542113"/>
            <a:ext cx="728801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spcBef>
                <a:spcPts val="573"/>
              </a:spcBef>
            </a:pPr>
            <a:r>
              <a:rPr lang="en-US" sz="1200" b="0" baseline="0" dirty="0" smtClean="0">
                <a:solidFill>
                  <a:schemeClr val="bg1"/>
                </a:solidFill>
                <a:latin typeface="黑体"/>
                <a:cs typeface="黑体"/>
              </a:rPr>
              <a:t>第8课 </a:t>
            </a:r>
            <a:r>
              <a:rPr lang="en-US" sz="1200" b="0" baseline="0" dirty="0" err="1" smtClean="0">
                <a:solidFill>
                  <a:schemeClr val="bg1"/>
                </a:solidFill>
                <a:latin typeface="黑体"/>
                <a:cs typeface="黑体"/>
              </a:rPr>
              <a:t>使用硬件采集测量数据</a:t>
            </a:r>
            <a:endParaRPr lang="zh-CN" sz="1200" b="0" baseline="0" dirty="0">
              <a:solidFill>
                <a:schemeClr val="bg1"/>
              </a:solidFill>
              <a:latin typeface="黑体"/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idx="18" hasCustomPrompt="1"/>
          </p:nvPr>
        </p:nvSpPr>
        <p:spPr>
          <a:xfrm>
            <a:off x="754905" y="1441618"/>
            <a:ext cx="8229600" cy="518337"/>
          </a:xfr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32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err="1" smtClean="0"/>
              <a:t>ModuleTitle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54911" y="786811"/>
            <a:ext cx="8208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0" dirty="0" smtClean="0">
                <a:solidFill>
                  <a:schemeClr val="bg2"/>
                </a:solidFill>
                <a:latin typeface="黑体"/>
                <a:cs typeface="黑体"/>
              </a:rPr>
              <a:t>多媒体模块</a:t>
            </a:r>
            <a:endParaRPr lang="zh-CN" sz="4400" b="0" dirty="0">
              <a:solidFill>
                <a:schemeClr val="bg2"/>
              </a:solidFill>
              <a:latin typeface="黑体"/>
            </a:endParaRPr>
          </a:p>
        </p:txBody>
      </p:sp>
    </p:spTree>
    <p:extLst>
      <p:ext uri="{BB962C8B-B14F-4D97-AF65-F5344CB8AC3E}">
        <p14:creationId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p14="http://schemas.microsoft.com/office/powerpoint/2010/main" val="1359158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media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2057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628900"/>
            <a:ext cx="7277100" cy="1200150"/>
          </a:xfrm>
        </p:spPr>
        <p:txBody>
          <a:bodyPr>
            <a:normAutofit/>
          </a:bodyPr>
          <a:lstStyle>
            <a:lvl1pPr marL="342900" indent="-342900">
              <a:buClrTx/>
              <a:buFont typeface="Arial" pitchFamily="34" charset="0"/>
              <a:buChar char="•"/>
              <a:defRPr sz="1600"/>
            </a:lvl1pPr>
            <a:lvl5pPr>
              <a:defRPr sz="1600"/>
            </a:lvl5pPr>
          </a:lstStyle>
          <a:p>
            <a:pPr lvl="0"/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3" name="Picture 12" descr="mm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8200" y="209550"/>
            <a:ext cx="457200" cy="4716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9988" y="542113"/>
            <a:ext cx="707211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spcBef>
                <a:spcPts val="573"/>
              </a:spcBef>
            </a:pPr>
            <a:r>
              <a:rPr lang="en-US" sz="1200" b="0" baseline="0" dirty="0" smtClean="0">
                <a:solidFill>
                  <a:schemeClr val="bg1"/>
                </a:solidFill>
                <a:latin typeface="黑体"/>
                <a:cs typeface="黑体"/>
              </a:rPr>
              <a:t>第8课 </a:t>
            </a:r>
            <a:r>
              <a:rPr lang="en-US" sz="1200" b="0" baseline="0" dirty="0" err="1" smtClean="0">
                <a:solidFill>
                  <a:schemeClr val="bg1"/>
                </a:solidFill>
                <a:latin typeface="黑体"/>
                <a:cs typeface="黑体"/>
              </a:rPr>
              <a:t>使用硬件采集测量数据</a:t>
            </a:r>
            <a:endParaRPr lang="zh-CN" sz="1200" b="0" baseline="0" dirty="0">
              <a:solidFill>
                <a:schemeClr val="bg1"/>
              </a:solidFill>
              <a:latin typeface="黑体"/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idx="18" hasCustomPrompt="1"/>
          </p:nvPr>
        </p:nvSpPr>
        <p:spPr>
          <a:xfrm>
            <a:off x="754905" y="1441618"/>
            <a:ext cx="8229600" cy="518337"/>
          </a:xfr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32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err="1" smtClean="0"/>
              <a:t>ModuleTitle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54911" y="786811"/>
            <a:ext cx="8208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0" dirty="0" smtClean="0">
                <a:solidFill>
                  <a:schemeClr val="bg2"/>
                </a:solidFill>
                <a:latin typeface="黑体"/>
                <a:cs typeface="黑体"/>
              </a:rPr>
              <a:t>多媒体模块</a:t>
            </a:r>
            <a:endParaRPr lang="zh-CN" sz="4400" b="0" dirty="0">
              <a:solidFill>
                <a:schemeClr val="bg2"/>
              </a:solidFill>
              <a:latin typeface="黑体"/>
            </a:endParaRPr>
          </a:p>
        </p:txBody>
      </p:sp>
    </p:spTree>
    <p:extLst>
      <p:ext uri="{BB962C8B-B14F-4D97-AF65-F5344CB8AC3E}">
        <p14:creationId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p14="http://schemas.microsoft.com/office/powerpoint/2010/main" val="135915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 title,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4381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75488" y="514350"/>
            <a:ext cx="7848600" cy="1200150"/>
          </a:xfrm>
        </p:spPr>
        <p:txBody>
          <a:bodyPr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  <a:lvl2pPr marL="642640" indent="-186321">
              <a:buClrTx/>
              <a:buFont typeface="Lucida Grande"/>
              <a:buChar char="&gt;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457200" y="1733550"/>
            <a:ext cx="3886200" cy="297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6"/>
          </p:nvPr>
        </p:nvSpPr>
        <p:spPr>
          <a:xfrm>
            <a:off x="4419600" y="1733550"/>
            <a:ext cx="3886200" cy="2971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8" name="Picture 17" descr="Lesson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8856" y="96351"/>
            <a:ext cx="207264" cy="259081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57150"/>
            <a:ext cx="6562725" cy="323850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15071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ine title,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4381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75488" y="514350"/>
            <a:ext cx="7848600" cy="546100"/>
          </a:xfrm>
        </p:spPr>
        <p:txBody>
          <a:bodyPr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  <a:lvl2pPr marL="642640" indent="-186321">
              <a:buClrTx/>
              <a:buFont typeface="Lucida Grande"/>
              <a:buChar char="&gt;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457200" y="1104900"/>
            <a:ext cx="3886200" cy="3600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6"/>
          </p:nvPr>
        </p:nvSpPr>
        <p:spPr>
          <a:xfrm>
            <a:off x="4419600" y="1104900"/>
            <a:ext cx="3886200" cy="3600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8" name="Picture 17" descr="Lesson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8856" y="96351"/>
            <a:ext cx="207264" cy="259081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57150"/>
            <a:ext cx="6562725" cy="323850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15071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 titl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4381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75488" y="514350"/>
            <a:ext cx="7848600" cy="1200150"/>
          </a:xfrm>
        </p:spPr>
        <p:txBody>
          <a:bodyPr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  <a:lvl2pPr marL="642640" indent="-186321">
              <a:buClrTx/>
              <a:buFont typeface="Lucida Grande"/>
              <a:buChar char="&gt;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482600" y="1733550"/>
            <a:ext cx="78232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 descr="Lesson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8856" y="96351"/>
            <a:ext cx="207264" cy="259081"/>
          </a:xfrm>
          <a:prstGeom prst="rect">
            <a:avLst/>
          </a:prstGeom>
        </p:spPr>
      </p:pic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57150"/>
            <a:ext cx="6562725" cy="323850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15071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ine titl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4381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75488" y="514350"/>
            <a:ext cx="7848600" cy="584200"/>
          </a:xfrm>
        </p:spPr>
        <p:txBody>
          <a:bodyPr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  <a:lvl2pPr marL="642640" indent="-186321">
              <a:buClrTx/>
              <a:buFont typeface="Lucida Grande"/>
              <a:buChar char="&gt;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482600" y="1130300"/>
            <a:ext cx="7823200" cy="3498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 descr="Lesson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8856" y="96351"/>
            <a:ext cx="207264" cy="259081"/>
          </a:xfrm>
          <a:prstGeom prst="rect">
            <a:avLst/>
          </a:prstGeom>
        </p:spPr>
      </p:pic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57150"/>
            <a:ext cx="6562725" cy="323850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15071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 Quiz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4381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75488" y="514350"/>
            <a:ext cx="7848600" cy="1200150"/>
          </a:xfrm>
        </p:spPr>
        <p:txBody>
          <a:bodyPr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  <a:lvl2pPr marL="642640" indent="-186321">
              <a:buClrTx/>
              <a:buFont typeface="Lucida Grande"/>
              <a:buChar char="&gt;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482600" y="1733550"/>
            <a:ext cx="3840480" cy="2895600"/>
          </a:xfrm>
        </p:spPr>
        <p:txBody>
          <a:bodyPr/>
          <a:lstStyle>
            <a:lvl1pPr marL="457200" indent="-457200">
              <a:buFont typeface="+mj-lt"/>
              <a:buAutoNum type="alphaLcPeriod"/>
              <a:defRPr/>
            </a:lvl1pPr>
            <a:lvl2pPr marL="913519" indent="-457200">
              <a:buFont typeface="+mj-lt"/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57150"/>
            <a:ext cx="6562725" cy="323850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Summary Quiz</a:t>
            </a:r>
            <a:endParaRPr lang="en-US" dirty="0"/>
          </a:p>
        </p:txBody>
      </p:sp>
      <p:pic>
        <p:nvPicPr>
          <p:cNvPr id="7" name="Picture 6" descr="knowledge check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3387" y="69851"/>
            <a:ext cx="260931" cy="297510"/>
          </a:xfrm>
          <a:prstGeom prst="rect">
            <a:avLst/>
          </a:prstGeom>
        </p:spPr>
      </p:pic>
      <p:sp>
        <p:nvSpPr>
          <p:cNvPr id="8" name="Content Placeholder 8"/>
          <p:cNvSpPr>
            <a:spLocks noGrp="1"/>
          </p:cNvSpPr>
          <p:nvPr>
            <p:ph sz="quarter" idx="16"/>
          </p:nvPr>
        </p:nvSpPr>
        <p:spPr>
          <a:xfrm>
            <a:off x="4483100" y="1733550"/>
            <a:ext cx="3840480" cy="2895600"/>
          </a:xfrm>
        </p:spPr>
        <p:txBody>
          <a:bodyPr/>
          <a:lstStyle>
            <a:lvl1pPr marL="457200" indent="-457200">
              <a:buFont typeface="+mj-lt"/>
              <a:buAutoNum type="alphaLcPeriod"/>
              <a:defRPr/>
            </a:lvl1pPr>
            <a:lvl2pPr marL="913519" indent="-457200">
              <a:buFont typeface="+mj-lt"/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15071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ine title, Summary Quiz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4381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75488" y="514350"/>
            <a:ext cx="7848600" cy="584200"/>
          </a:xfrm>
        </p:spPr>
        <p:txBody>
          <a:bodyPr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  <a:lvl2pPr marL="642640" indent="-186321">
              <a:buClrTx/>
              <a:buFont typeface="Lucida Grande"/>
              <a:buChar char="&gt;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482600" y="1155700"/>
            <a:ext cx="3840480" cy="3473450"/>
          </a:xfrm>
        </p:spPr>
        <p:txBody>
          <a:bodyPr/>
          <a:lstStyle>
            <a:lvl1pPr marL="457200" indent="-457200">
              <a:buFont typeface="+mj-lt"/>
              <a:buAutoNum type="alphaLcPeriod"/>
              <a:defRPr/>
            </a:lvl1pPr>
            <a:lvl2pPr marL="913519" indent="-457200">
              <a:buFont typeface="+mj-lt"/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57150"/>
            <a:ext cx="6562725" cy="323850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Summary Quiz</a:t>
            </a:r>
            <a:endParaRPr lang="en-US" dirty="0"/>
          </a:p>
        </p:txBody>
      </p:sp>
      <p:pic>
        <p:nvPicPr>
          <p:cNvPr id="7" name="Picture 6" descr="knowledge check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3387" y="69851"/>
            <a:ext cx="260931" cy="297510"/>
          </a:xfrm>
          <a:prstGeom prst="rect">
            <a:avLst/>
          </a:prstGeom>
        </p:spPr>
      </p:pic>
      <p:sp>
        <p:nvSpPr>
          <p:cNvPr id="8" name="Content Placeholder 8"/>
          <p:cNvSpPr>
            <a:spLocks noGrp="1"/>
          </p:cNvSpPr>
          <p:nvPr>
            <p:ph sz="quarter" idx="16"/>
          </p:nvPr>
        </p:nvSpPr>
        <p:spPr>
          <a:xfrm>
            <a:off x="4483100" y="1155700"/>
            <a:ext cx="3840480" cy="3473450"/>
          </a:xfrm>
        </p:spPr>
        <p:txBody>
          <a:bodyPr/>
          <a:lstStyle>
            <a:lvl1pPr marL="457200" indent="-457200">
              <a:buFont typeface="+mj-lt"/>
              <a:buAutoNum type="alphaLcPeriod"/>
              <a:defRPr/>
            </a:lvl1pPr>
            <a:lvl2pPr marL="913519" indent="-457200">
              <a:buFont typeface="+mj-lt"/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1507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ss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esson_white-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24801" y="4"/>
            <a:ext cx="1155438" cy="1273945"/>
          </a:xfrm>
          <a:prstGeom prst="rect">
            <a:avLst/>
          </a:prstGeom>
        </p:spPr>
      </p:pic>
      <p:sp>
        <p:nvSpPr>
          <p:cNvPr id="17" name="Text Placeholder 15"/>
          <p:cNvSpPr>
            <a:spLocks noGrp="1"/>
          </p:cNvSpPr>
          <p:nvPr>
            <p:ph type="body" idx="10" hasCustomPrompt="1"/>
          </p:nvPr>
        </p:nvSpPr>
        <p:spPr>
          <a:xfrm>
            <a:off x="762000" y="457200"/>
            <a:ext cx="6997700" cy="1428750"/>
          </a:xfrm>
        </p:spPr>
        <p:txBody>
          <a:bodyPr>
            <a:noAutofit/>
          </a:bodyPr>
          <a:lstStyle>
            <a:lvl1pPr marL="0" indent="0">
              <a:buNone/>
              <a:defRPr sz="4400" b="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Lesson # </a:t>
            </a:r>
            <a:br>
              <a:rPr lang="en-US" dirty="0" smtClean="0"/>
            </a:br>
            <a:r>
              <a:rPr lang="en-US" dirty="0" smtClean="0"/>
              <a:t>Lesson Title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idx="14" hasCustomPrompt="1"/>
          </p:nvPr>
        </p:nvSpPr>
        <p:spPr>
          <a:xfrm>
            <a:off x="762000" y="2038350"/>
            <a:ext cx="6965950" cy="838200"/>
          </a:xfr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Objective: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BDED22-11C7-456A-B829-4ED810F305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348717" y="3051543"/>
            <a:ext cx="3349072" cy="1701210"/>
          </a:xfrm>
        </p:spPr>
        <p:txBody>
          <a:bodyPr>
            <a:normAutofit/>
          </a:bodyPr>
          <a:lstStyle>
            <a:lvl1pPr marL="339725" indent="-339725">
              <a:buClrTx/>
              <a:buFont typeface="+mj-lt"/>
              <a:buAutoNum type="alphaUcPeriod"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Subject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758456" y="3055088"/>
            <a:ext cx="3349072" cy="1701210"/>
          </a:xfrm>
        </p:spPr>
        <p:txBody>
          <a:bodyPr>
            <a:normAutofit/>
          </a:bodyPr>
          <a:lstStyle>
            <a:lvl1pPr marL="339725" indent="-339725">
              <a:buClrTx/>
              <a:buFont typeface="+mj-lt"/>
              <a:buAutoNum type="alphaUcPeriod"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xmlns="" val="7542163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 Quiz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4381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75488" y="514350"/>
            <a:ext cx="7848600" cy="1200150"/>
          </a:xfrm>
        </p:spPr>
        <p:txBody>
          <a:bodyPr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  <a:lvl2pPr marL="642640" indent="-186321">
              <a:buClrTx/>
              <a:buFont typeface="Lucida Grande"/>
              <a:buChar char="&gt;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533400" y="1733550"/>
            <a:ext cx="7772400" cy="2895600"/>
          </a:xfrm>
        </p:spPr>
        <p:txBody>
          <a:bodyPr/>
          <a:lstStyle>
            <a:lvl1pPr marL="457200" indent="-457200">
              <a:buFont typeface="+mj-lt"/>
              <a:buAutoNum type="alphaLcPeriod"/>
              <a:defRPr/>
            </a:lvl1pPr>
            <a:lvl2pPr marL="913519" indent="-457200">
              <a:buFont typeface="+mj-lt"/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57150"/>
            <a:ext cx="6562725" cy="323850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Lesson Review</a:t>
            </a:r>
            <a:endParaRPr lang="en-US" dirty="0"/>
          </a:p>
        </p:txBody>
      </p:sp>
      <p:pic>
        <p:nvPicPr>
          <p:cNvPr id="7" name="Picture 6" descr="knowledge check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3387" y="69851"/>
            <a:ext cx="260931" cy="2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5071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ine Summary Quiz,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4381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75488" y="514350"/>
            <a:ext cx="7848600" cy="584200"/>
          </a:xfrm>
        </p:spPr>
        <p:txBody>
          <a:bodyPr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  <a:lvl2pPr marL="642640" indent="-186321">
              <a:buClrTx/>
              <a:buFont typeface="Lucida Grande"/>
              <a:buChar char="&gt;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533400" y="1130300"/>
            <a:ext cx="7772400" cy="3498850"/>
          </a:xfrm>
        </p:spPr>
        <p:txBody>
          <a:bodyPr/>
          <a:lstStyle>
            <a:lvl1pPr marL="457200" indent="-457200">
              <a:buFont typeface="+mj-lt"/>
              <a:buAutoNum type="alphaLcPeriod"/>
              <a:defRPr/>
            </a:lvl1pPr>
            <a:lvl2pPr marL="913519" indent="-457200">
              <a:buFont typeface="+mj-lt"/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57150"/>
            <a:ext cx="6562725" cy="323850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Lesson Review</a:t>
            </a:r>
            <a:endParaRPr lang="en-US" dirty="0"/>
          </a:p>
        </p:txBody>
      </p:sp>
      <p:pic>
        <p:nvPicPr>
          <p:cNvPr id="7" name="Picture 6" descr="knowledge check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3387" y="69851"/>
            <a:ext cx="260931" cy="2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5071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4381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75488" y="514350"/>
            <a:ext cx="7848600" cy="1200150"/>
          </a:xfrm>
        </p:spPr>
        <p:txBody>
          <a:bodyPr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  <a:lvl2pPr marL="642640" indent="-186321">
              <a:buClrTx/>
              <a:buFont typeface="Lucida Grande"/>
              <a:buChar char="&gt;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57150"/>
            <a:ext cx="6562725" cy="323850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3" name="Picture 12" descr="Lesson 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8856" y="96351"/>
            <a:ext cx="207264" cy="2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5071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1507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2057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5"/>
          <p:cNvSpPr>
            <a:spLocks noGrp="1"/>
          </p:cNvSpPr>
          <p:nvPr>
            <p:ph type="body" idx="14" hasCustomPrompt="1"/>
          </p:nvPr>
        </p:nvSpPr>
        <p:spPr>
          <a:xfrm>
            <a:off x="762000" y="800100"/>
            <a:ext cx="8229600" cy="64592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44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tabLst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Activity 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628900"/>
            <a:ext cx="7829550" cy="1200150"/>
          </a:xfrm>
        </p:spPr>
        <p:txBody>
          <a:bodyPr>
            <a:normAutofit/>
          </a:bodyPr>
          <a:lstStyle>
            <a:lvl1pPr marL="173038" indent="-173038">
              <a:buClrTx/>
              <a:buFont typeface="Lucida Grande"/>
              <a:buNone/>
              <a:defRPr sz="1600"/>
            </a:lvl1pPr>
            <a:lvl5pPr>
              <a:defRPr sz="1600"/>
            </a:lvl5pPr>
          </a:lstStyle>
          <a:p>
            <a:pPr lvl="0"/>
            <a:r>
              <a:rPr lang="en-US" dirty="0" smtClean="0"/>
              <a:t>Subject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39988" y="542113"/>
            <a:ext cx="675461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spcBef>
                <a:spcPts val="573"/>
              </a:spcBef>
            </a:pPr>
            <a:r>
              <a:rPr lang="en-US" sz="1200" baseline="0" dirty="0" smtClean="0">
                <a:solidFill>
                  <a:schemeClr val="bg1"/>
                </a:solidFill>
                <a:latin typeface="黑体"/>
                <a:cs typeface="黑体"/>
              </a:rPr>
              <a:t>第8课 </a:t>
            </a:r>
            <a:r>
              <a:rPr lang="en-US" sz="1200" baseline="0" dirty="0" err="1" smtClean="0">
                <a:solidFill>
                  <a:schemeClr val="bg1"/>
                </a:solidFill>
                <a:latin typeface="黑体"/>
                <a:cs typeface="黑体"/>
              </a:rPr>
              <a:t>使用硬件采集测量数据</a:t>
            </a:r>
            <a:endParaRPr lang="zh-CN" sz="1200" baseline="0" dirty="0">
              <a:solidFill>
                <a:schemeClr val="bg1"/>
              </a:solidFill>
              <a:latin typeface="黑体"/>
            </a:endParaRPr>
          </a:p>
        </p:txBody>
      </p:sp>
      <p:sp>
        <p:nvSpPr>
          <p:cNvPr id="14" name="Text Placeholder 15"/>
          <p:cNvSpPr>
            <a:spLocks noGrp="1"/>
          </p:cNvSpPr>
          <p:nvPr>
            <p:ph type="body" idx="18" hasCustomPrompt="1"/>
          </p:nvPr>
        </p:nvSpPr>
        <p:spPr>
          <a:xfrm>
            <a:off x="754905" y="1441618"/>
            <a:ext cx="8229600" cy="518337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sz="32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Activity Title</a:t>
            </a:r>
          </a:p>
        </p:txBody>
      </p:sp>
      <p:pic>
        <p:nvPicPr>
          <p:cNvPr id="11" name="Picture 10" descr="activity 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50251" y="155433"/>
            <a:ext cx="470916" cy="555259"/>
          </a:xfrm>
          <a:prstGeom prst="rect">
            <a:avLst/>
          </a:prstGeom>
        </p:spPr>
      </p:pic>
    </p:spTree>
    <p:extLst>
      <p:ext uri="{BB962C8B-B14F-4D97-AF65-F5344CB8AC3E}">
        <p14:creationId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p14="http://schemas.microsoft.com/office/powerpoint/2010/main" val="135915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sson Titl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esson_white-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24801" y="4"/>
            <a:ext cx="1155438" cy="1273945"/>
          </a:xfrm>
          <a:prstGeom prst="rect">
            <a:avLst/>
          </a:prstGeom>
        </p:spPr>
      </p:pic>
      <p:sp>
        <p:nvSpPr>
          <p:cNvPr id="17" name="Text Placeholder 15"/>
          <p:cNvSpPr>
            <a:spLocks noGrp="1"/>
          </p:cNvSpPr>
          <p:nvPr>
            <p:ph type="body" idx="10" hasCustomPrompt="1"/>
          </p:nvPr>
        </p:nvSpPr>
        <p:spPr>
          <a:xfrm>
            <a:off x="762000" y="457200"/>
            <a:ext cx="6997700" cy="1428750"/>
          </a:xfrm>
        </p:spPr>
        <p:txBody>
          <a:bodyPr>
            <a:noAutofit/>
          </a:bodyPr>
          <a:lstStyle>
            <a:lvl1pPr marL="0" indent="0">
              <a:buNone/>
              <a:defRPr sz="4400" b="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Lesson # </a:t>
            </a:r>
            <a:br>
              <a:rPr lang="en-US" dirty="0" smtClean="0"/>
            </a:br>
            <a:r>
              <a:rPr lang="en-US" dirty="0" smtClean="0"/>
              <a:t>Lesson Title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idx="14" hasCustomPrompt="1"/>
          </p:nvPr>
        </p:nvSpPr>
        <p:spPr>
          <a:xfrm>
            <a:off x="762000" y="2038350"/>
            <a:ext cx="6965950" cy="838200"/>
          </a:xfr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Objective: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F7BDED22-11C7-456A-B829-4ED810F305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758456" y="3055088"/>
            <a:ext cx="6988544" cy="1701210"/>
          </a:xfrm>
        </p:spPr>
        <p:txBody>
          <a:bodyPr>
            <a:normAutofit/>
          </a:bodyPr>
          <a:lstStyle>
            <a:lvl1pPr marL="339725" indent="-339725">
              <a:buClrTx/>
              <a:buFont typeface="+mj-lt"/>
              <a:buAutoNum type="alphaUcPeriod"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xmlns="" val="75421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sson Title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esson_white-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24801" y="4"/>
            <a:ext cx="1155438" cy="1273945"/>
          </a:xfrm>
          <a:prstGeom prst="rect">
            <a:avLst/>
          </a:prstGeom>
        </p:spPr>
      </p:pic>
      <p:sp>
        <p:nvSpPr>
          <p:cNvPr id="17" name="Text Placeholder 15"/>
          <p:cNvSpPr>
            <a:spLocks noGrp="1"/>
          </p:cNvSpPr>
          <p:nvPr>
            <p:ph type="body" idx="10" hasCustomPrompt="1"/>
          </p:nvPr>
        </p:nvSpPr>
        <p:spPr>
          <a:xfrm>
            <a:off x="762000" y="457200"/>
            <a:ext cx="6997700" cy="1428750"/>
          </a:xfrm>
        </p:spPr>
        <p:txBody>
          <a:bodyPr>
            <a:noAutofit/>
          </a:bodyPr>
          <a:lstStyle>
            <a:lvl1pPr marL="0" indent="0">
              <a:buNone/>
              <a:defRPr sz="4400" b="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Lesson # </a:t>
            </a:r>
            <a:br>
              <a:rPr lang="en-US" dirty="0" smtClean="0"/>
            </a:br>
            <a:r>
              <a:rPr lang="en-US" dirty="0" smtClean="0"/>
              <a:t>Lesson Title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idx="14" hasCustomPrompt="1"/>
          </p:nvPr>
        </p:nvSpPr>
        <p:spPr>
          <a:xfrm>
            <a:off x="762000" y="2038350"/>
            <a:ext cx="6965950" cy="838200"/>
          </a:xfr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Objective: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BDED22-11C7-456A-B829-4ED810F305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348717" y="3051543"/>
            <a:ext cx="3349072" cy="1701210"/>
          </a:xfrm>
        </p:spPr>
        <p:txBody>
          <a:bodyPr>
            <a:normAutofit/>
          </a:bodyPr>
          <a:lstStyle>
            <a:lvl1pPr marL="339725" indent="-339725">
              <a:buClrTx/>
              <a:buFont typeface="+mj-lt"/>
              <a:buAutoNum type="alphaUcPeriod"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Subject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758456" y="3055088"/>
            <a:ext cx="3349072" cy="1701210"/>
          </a:xfrm>
        </p:spPr>
        <p:txBody>
          <a:bodyPr>
            <a:normAutofit/>
          </a:bodyPr>
          <a:lstStyle>
            <a:lvl1pPr marL="339725" indent="-339725">
              <a:buClrTx/>
              <a:buFont typeface="+mj-lt"/>
              <a:buAutoNum type="alphaUcPeriod"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xmlns="" val="75421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sson Title alternat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esson_white-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24801" y="4"/>
            <a:ext cx="1155438" cy="1273945"/>
          </a:xfrm>
          <a:prstGeom prst="rect">
            <a:avLst/>
          </a:prstGeom>
        </p:spPr>
      </p:pic>
      <p:sp>
        <p:nvSpPr>
          <p:cNvPr id="17" name="Text Placeholder 15"/>
          <p:cNvSpPr>
            <a:spLocks noGrp="1"/>
          </p:cNvSpPr>
          <p:nvPr>
            <p:ph type="body" idx="10" hasCustomPrompt="1"/>
          </p:nvPr>
        </p:nvSpPr>
        <p:spPr>
          <a:xfrm>
            <a:off x="762000" y="457200"/>
            <a:ext cx="6997700" cy="1428750"/>
          </a:xfrm>
        </p:spPr>
        <p:txBody>
          <a:bodyPr>
            <a:noAutofit/>
          </a:bodyPr>
          <a:lstStyle>
            <a:lvl1pPr marL="0" indent="0">
              <a:buNone/>
              <a:defRPr sz="4400" b="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Lesson # </a:t>
            </a:r>
            <a:br>
              <a:rPr lang="en-US" dirty="0" smtClean="0"/>
            </a:br>
            <a:r>
              <a:rPr lang="en-US" dirty="0" smtClean="0"/>
              <a:t>Lesson Title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idx="14" hasCustomPrompt="1"/>
          </p:nvPr>
        </p:nvSpPr>
        <p:spPr>
          <a:xfrm>
            <a:off x="762000" y="2038350"/>
            <a:ext cx="6965950" cy="838200"/>
          </a:xfr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Objective: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BDED22-11C7-456A-B829-4ED810F305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758456" y="3055088"/>
            <a:ext cx="6988544" cy="1701210"/>
          </a:xfrm>
        </p:spPr>
        <p:txBody>
          <a:bodyPr>
            <a:normAutofit/>
          </a:bodyPr>
          <a:lstStyle>
            <a:lvl1pPr marL="339725" indent="-339725">
              <a:buClrTx/>
              <a:buFont typeface="+mj-lt"/>
              <a:buAutoNum type="alphaUcPeriod"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xmlns="" val="75421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685800" y="1428753"/>
            <a:ext cx="8170003" cy="723069"/>
          </a:xfrm>
          <a:prstGeom prst="rect">
            <a:avLst/>
          </a:prstGeom>
        </p:spPr>
        <p:txBody>
          <a:bodyPr vert="horz" lIns="91435" tIns="45717" rIns="91435" bIns="45717" rtlCol="0" anchor="t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3200" b="0" i="0" kern="1200" spc="-100">
                <a:solidFill>
                  <a:schemeClr val="accent1"/>
                </a:solidFill>
                <a:latin typeface="+mn-lt"/>
                <a:ea typeface="+mj-ea"/>
                <a:cs typeface="Arial"/>
              </a:defRPr>
            </a:lvl1pPr>
          </a:lstStyle>
          <a:p>
            <a:pPr>
              <a:lnSpc>
                <a:spcPct val="90000"/>
              </a:lnSpc>
            </a:pPr>
            <a:endParaRPr lang="en-US" sz="5000" dirty="0">
              <a:solidFill>
                <a:schemeClr val="bg1"/>
              </a:solidFill>
              <a:latin typeface="Univers LT Std 45 Light"/>
              <a:cs typeface="Lato Light"/>
            </a:endParaRPr>
          </a:p>
        </p:txBody>
      </p:sp>
      <p:pic>
        <p:nvPicPr>
          <p:cNvPr id="12" name="Picture 11" descr="icons and stuff-1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067511" y="145935"/>
            <a:ext cx="913488" cy="1143917"/>
          </a:xfrm>
          <a:prstGeom prst="rect">
            <a:avLst/>
          </a:prstGeom>
        </p:spPr>
      </p:pic>
      <p:sp>
        <p:nvSpPr>
          <p:cNvPr id="7" name="Text Placeholder 15"/>
          <p:cNvSpPr>
            <a:spLocks noGrp="1"/>
          </p:cNvSpPr>
          <p:nvPr>
            <p:ph type="body" idx="10" hasCustomPrompt="1"/>
          </p:nvPr>
        </p:nvSpPr>
        <p:spPr>
          <a:xfrm>
            <a:off x="762000" y="666750"/>
            <a:ext cx="7023100" cy="1428750"/>
          </a:xfrm>
        </p:spPr>
        <p:txBody>
          <a:bodyPr anchor="b">
            <a:noAutofit/>
          </a:bodyPr>
          <a:lstStyle>
            <a:lvl1pPr marL="0" indent="0">
              <a:buNone/>
              <a:defRPr sz="4400" b="0" i="0" baseline="0">
                <a:solidFill>
                  <a:srgbClr val="1B509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idx="12" hasCustomPrompt="1"/>
          </p:nvPr>
        </p:nvSpPr>
        <p:spPr>
          <a:xfrm>
            <a:off x="762000" y="2190750"/>
            <a:ext cx="7010400" cy="819150"/>
          </a:xfr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rgbClr val="1B509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add Objective: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3352800"/>
            <a:ext cx="3352800" cy="1200150"/>
          </a:xfrm>
        </p:spPr>
        <p:txBody>
          <a:bodyPr>
            <a:normAutofit/>
          </a:bodyPr>
          <a:lstStyle>
            <a:lvl1pPr marL="342900" indent="-342900">
              <a:buClrTx/>
              <a:buFont typeface="Arial" pitchFamily="34" charset="0"/>
              <a:buChar char="•"/>
              <a:defRPr sz="1600"/>
            </a:lvl1pPr>
            <a:lvl5pPr>
              <a:defRPr sz="1600"/>
            </a:lvl5pPr>
          </a:lstStyle>
          <a:p>
            <a:pPr lvl="0"/>
            <a:r>
              <a:rPr lang="en-US" dirty="0" smtClean="0"/>
              <a:t>Subject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3400" y="3352800"/>
            <a:ext cx="3352800" cy="1200150"/>
          </a:xfrm>
        </p:spPr>
        <p:txBody>
          <a:bodyPr>
            <a:normAutofit/>
          </a:bodyPr>
          <a:lstStyle>
            <a:lvl1pPr marL="342900" indent="-342900">
              <a:buClrTx/>
              <a:buFont typeface="Arial" pitchFamily="34" charset="0"/>
              <a:buChar char="•"/>
              <a:defRPr sz="1600"/>
            </a:lvl1pPr>
            <a:lvl5pPr>
              <a:defRPr sz="1600"/>
            </a:lvl5pPr>
          </a:lstStyle>
          <a:p>
            <a:pPr lvl="0"/>
            <a:r>
              <a:rPr lang="en-US" dirty="0" smtClean="0"/>
              <a:t>Subject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414117"/>
            <a:ext cx="687070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spcBef>
                <a:spcPts val="573"/>
              </a:spcBef>
            </a:pPr>
            <a:r>
              <a:rPr lang="en-US" sz="1200" b="0" dirty="0" smtClean="0">
                <a:solidFill>
                  <a:schemeClr val="tx1"/>
                </a:solidFill>
                <a:latin typeface="黑体"/>
                <a:cs typeface="黑体"/>
              </a:rPr>
              <a:t>第8课 </a:t>
            </a:r>
            <a:r>
              <a:rPr lang="en-US" sz="1200" b="0" dirty="0" err="1" smtClean="0">
                <a:solidFill>
                  <a:schemeClr val="tx1"/>
                </a:solidFill>
                <a:latin typeface="黑体"/>
                <a:cs typeface="黑体"/>
              </a:rPr>
              <a:t>使用硬件采集测量数据</a:t>
            </a:r>
            <a:endParaRPr lang="zh-CN" sz="1200" b="0" dirty="0">
              <a:solidFill>
                <a:schemeClr val="tx1"/>
              </a:solidFill>
              <a:latin typeface="黑体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685800" y="1428753"/>
            <a:ext cx="8170003" cy="723069"/>
          </a:xfrm>
          <a:prstGeom prst="rect">
            <a:avLst/>
          </a:prstGeom>
        </p:spPr>
        <p:txBody>
          <a:bodyPr vert="horz" lIns="91435" tIns="45717" rIns="91435" bIns="45717" rtlCol="0" anchor="t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3200" b="0" i="0" kern="1200" spc="-100">
                <a:solidFill>
                  <a:schemeClr val="accent1"/>
                </a:solidFill>
                <a:latin typeface="+mn-lt"/>
                <a:ea typeface="+mj-ea"/>
                <a:cs typeface="Arial"/>
              </a:defRPr>
            </a:lvl1pPr>
          </a:lstStyle>
          <a:p>
            <a:pPr>
              <a:lnSpc>
                <a:spcPct val="90000"/>
              </a:lnSpc>
            </a:pPr>
            <a:endParaRPr lang="en-US" sz="5000" dirty="0">
              <a:solidFill>
                <a:schemeClr val="bg1"/>
              </a:solidFill>
              <a:latin typeface="Univers LT Std 45 Light"/>
              <a:cs typeface="Lato Light"/>
            </a:endParaRPr>
          </a:p>
        </p:txBody>
      </p:sp>
      <p:pic>
        <p:nvPicPr>
          <p:cNvPr id="12" name="Picture 11" descr="icons and stuff-1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067511" y="145935"/>
            <a:ext cx="913488" cy="1143917"/>
          </a:xfrm>
          <a:prstGeom prst="rect">
            <a:avLst/>
          </a:prstGeom>
        </p:spPr>
      </p:pic>
      <p:sp>
        <p:nvSpPr>
          <p:cNvPr id="7" name="Text Placeholder 15"/>
          <p:cNvSpPr>
            <a:spLocks noGrp="1"/>
          </p:cNvSpPr>
          <p:nvPr>
            <p:ph type="body" idx="10" hasCustomPrompt="1"/>
          </p:nvPr>
        </p:nvSpPr>
        <p:spPr>
          <a:xfrm>
            <a:off x="762000" y="666750"/>
            <a:ext cx="7023100" cy="1428750"/>
          </a:xfrm>
        </p:spPr>
        <p:txBody>
          <a:bodyPr anchor="b">
            <a:noAutofit/>
          </a:bodyPr>
          <a:lstStyle>
            <a:lvl1pPr marL="0" indent="0">
              <a:buNone/>
              <a:defRPr sz="4400" b="0" i="0" baseline="0">
                <a:solidFill>
                  <a:srgbClr val="1B509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idx="12" hasCustomPrompt="1"/>
          </p:nvPr>
        </p:nvSpPr>
        <p:spPr>
          <a:xfrm>
            <a:off x="762000" y="2190750"/>
            <a:ext cx="7010400" cy="819150"/>
          </a:xfr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rgbClr val="1B509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add Objective: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3352800"/>
            <a:ext cx="7023100" cy="1200150"/>
          </a:xfrm>
        </p:spPr>
        <p:txBody>
          <a:bodyPr>
            <a:normAutofit/>
          </a:bodyPr>
          <a:lstStyle>
            <a:lvl1pPr marL="342900" indent="-342900">
              <a:buClrTx/>
              <a:buFont typeface="Arial" pitchFamily="34" charset="0"/>
              <a:buChar char="•"/>
              <a:defRPr sz="1600"/>
            </a:lvl1pPr>
            <a:lvl5pPr>
              <a:defRPr sz="1600"/>
            </a:lvl5pPr>
          </a:lstStyle>
          <a:p>
            <a:pPr lvl="0"/>
            <a:r>
              <a:rPr lang="en-US" dirty="0" smtClean="0"/>
              <a:t>Subject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/>
            </a:lvl1pPr>
          </a:lstStyle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414117"/>
            <a:ext cx="694690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spcBef>
                <a:spcPts val="573"/>
              </a:spcBef>
            </a:pPr>
            <a:r>
              <a:rPr lang="en-US" sz="1200" b="0" dirty="0" smtClean="0">
                <a:solidFill>
                  <a:schemeClr val="tx1"/>
                </a:solidFill>
                <a:latin typeface="黑体"/>
                <a:cs typeface="黑体"/>
              </a:rPr>
              <a:t>第8课 </a:t>
            </a:r>
            <a:r>
              <a:rPr lang="en-US" sz="1200" b="0" dirty="0" err="1" smtClean="0">
                <a:solidFill>
                  <a:schemeClr val="tx1"/>
                </a:solidFill>
                <a:latin typeface="黑体"/>
                <a:cs typeface="黑体"/>
              </a:rPr>
              <a:t>使用硬件采集测量数据</a:t>
            </a:r>
            <a:endParaRPr lang="zh-CN" sz="1200" b="0" dirty="0">
              <a:solidFill>
                <a:schemeClr val="tx1"/>
              </a:solidFill>
              <a:latin typeface="黑体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hutterstock_10792991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val="0"/>
              </a:ext>
            </a:extLst>
          </a:blip>
          <a:srcRect r="9195" b="2431"/>
          <a:stretch/>
        </p:blipFill>
        <p:spPr>
          <a:xfrm>
            <a:off x="6134102" y="1200154"/>
            <a:ext cx="2989155" cy="2141697"/>
          </a:xfrm>
          <a:prstGeom prst="rect">
            <a:avLst/>
          </a:prstGeom>
        </p:spPr>
      </p:pic>
      <p:sp>
        <p:nvSpPr>
          <p:cNvPr id="14" name="Parallelogram 13"/>
          <p:cNvSpPr/>
          <p:nvPr/>
        </p:nvSpPr>
        <p:spPr>
          <a:xfrm>
            <a:off x="-1600200" y="1200150"/>
            <a:ext cx="8991600" cy="2133600"/>
          </a:xfrm>
          <a:prstGeom prst="parallelogram">
            <a:avLst>
              <a:gd name="adj" fmla="val 56447"/>
            </a:avLst>
          </a:prstGeom>
          <a:solidFill>
            <a:schemeClr val="accent5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7712" y="3409950"/>
            <a:ext cx="8617688" cy="1295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Click add Goal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1456551"/>
            <a:ext cx="589280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spcBef>
                <a:spcPts val="573"/>
              </a:spcBef>
            </a:pPr>
            <a:r>
              <a:rPr lang="en-US" sz="1200" b="0" baseline="0" dirty="0" smtClean="0">
                <a:solidFill>
                  <a:schemeClr val="bg1"/>
                </a:solidFill>
                <a:latin typeface="黑体"/>
                <a:cs typeface="黑体"/>
              </a:rPr>
              <a:t>第8课 </a:t>
            </a:r>
            <a:r>
              <a:rPr lang="en-US" sz="1200" b="0" baseline="0" dirty="0" err="1" smtClean="0">
                <a:solidFill>
                  <a:schemeClr val="bg1"/>
                </a:solidFill>
                <a:latin typeface="黑体"/>
                <a:cs typeface="黑体"/>
              </a:rPr>
              <a:t>使用硬件采集测量数据</a:t>
            </a:r>
            <a:endParaRPr lang="zh-CN" sz="1200" b="0" baseline="0" dirty="0">
              <a:solidFill>
                <a:schemeClr val="bg1"/>
              </a:solidFill>
              <a:latin typeface="黑体"/>
            </a:endParaRPr>
          </a:p>
        </p:txBody>
      </p:sp>
      <p:pic>
        <p:nvPicPr>
          <p:cNvPr id="24" name="Picture 23" descr="student_labview ni blu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3400" y="285750"/>
            <a:ext cx="804600" cy="685800"/>
          </a:xfrm>
          <a:prstGeom prst="rect">
            <a:avLst/>
          </a:prstGeom>
        </p:spPr>
      </p:pic>
      <p:sp>
        <p:nvSpPr>
          <p:cNvPr id="11" name="Text Placeholder 15"/>
          <p:cNvSpPr>
            <a:spLocks noGrp="1"/>
          </p:cNvSpPr>
          <p:nvPr>
            <p:ph type="body" idx="10" hasCustomPrompt="1"/>
          </p:nvPr>
        </p:nvSpPr>
        <p:spPr>
          <a:xfrm>
            <a:off x="381000" y="1714500"/>
            <a:ext cx="6067425" cy="51833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40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4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Exercise #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idx="14" hasCustomPrompt="1"/>
          </p:nvPr>
        </p:nvSpPr>
        <p:spPr>
          <a:xfrm>
            <a:off x="373905" y="2260321"/>
            <a:ext cx="6067425" cy="51833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4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Exercise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utterstock_10792991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val="0"/>
              </a:ext>
            </a:extLst>
          </a:blip>
          <a:srcRect r="9195" b="2431"/>
          <a:stretch/>
        </p:blipFill>
        <p:spPr>
          <a:xfrm>
            <a:off x="6134102" y="1200154"/>
            <a:ext cx="2989155" cy="2141697"/>
          </a:xfrm>
          <a:prstGeom prst="rect">
            <a:avLst/>
          </a:prstGeom>
        </p:spPr>
      </p:pic>
      <p:sp>
        <p:nvSpPr>
          <p:cNvPr id="14" name="Parallelogram 13"/>
          <p:cNvSpPr/>
          <p:nvPr/>
        </p:nvSpPr>
        <p:spPr>
          <a:xfrm>
            <a:off x="-1600200" y="1200150"/>
            <a:ext cx="8991600" cy="2133600"/>
          </a:xfrm>
          <a:prstGeom prst="parallelogram">
            <a:avLst>
              <a:gd name="adj" fmla="val 56447"/>
            </a:avLst>
          </a:prstGeom>
          <a:solidFill>
            <a:schemeClr val="accent5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idx="10" hasCustomPrompt="1"/>
          </p:nvPr>
        </p:nvSpPr>
        <p:spPr>
          <a:xfrm>
            <a:off x="381000" y="1714500"/>
            <a:ext cx="6067425" cy="51833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40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4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Exercise #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409950"/>
            <a:ext cx="8382000" cy="1295400"/>
          </a:xfrm>
        </p:spPr>
        <p:txBody>
          <a:bodyPr>
            <a:normAutofit/>
          </a:bodyPr>
          <a:lstStyle>
            <a:lvl1pPr marL="228600" indent="-228600">
              <a:buFont typeface="Arial" pitchFamily="34" charset="0"/>
              <a:buNone/>
              <a:defRPr sz="1800" baseline="0"/>
            </a:lvl1pPr>
          </a:lstStyle>
          <a:p>
            <a:pPr lvl="0"/>
            <a:r>
              <a:rPr lang="en-US" dirty="0" smtClean="0"/>
              <a:t>Click to add discussion question(s)</a:t>
            </a:r>
          </a:p>
        </p:txBody>
      </p:sp>
      <p:pic>
        <p:nvPicPr>
          <p:cNvPr id="15" name="Picture 14" descr="group activity ni blu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3400" y="209550"/>
            <a:ext cx="610547" cy="762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1456551"/>
            <a:ext cx="594360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spcBef>
                <a:spcPts val="573"/>
              </a:spcBef>
            </a:pPr>
            <a:r>
              <a:rPr lang="en-US" sz="1200" b="0" baseline="0" dirty="0" smtClean="0">
                <a:solidFill>
                  <a:schemeClr val="bg1"/>
                </a:solidFill>
                <a:latin typeface="黑体"/>
                <a:cs typeface="黑体"/>
              </a:rPr>
              <a:t>第8课 </a:t>
            </a:r>
            <a:r>
              <a:rPr lang="en-US" sz="1200" b="0" baseline="0" dirty="0" err="1" smtClean="0">
                <a:solidFill>
                  <a:schemeClr val="bg1"/>
                </a:solidFill>
                <a:latin typeface="黑体"/>
                <a:cs typeface="黑体"/>
              </a:rPr>
              <a:t>使用硬件采集测量数据</a:t>
            </a:r>
            <a:endParaRPr lang="zh-CN" sz="1200" b="0" baseline="0" dirty="0">
              <a:solidFill>
                <a:schemeClr val="bg1"/>
              </a:solidFill>
              <a:latin typeface="黑体"/>
            </a:endParaRPr>
          </a:p>
        </p:txBody>
      </p:sp>
      <p:sp>
        <p:nvSpPr>
          <p:cNvPr id="19" name="Text Placeholder 15"/>
          <p:cNvSpPr>
            <a:spLocks noGrp="1"/>
          </p:cNvSpPr>
          <p:nvPr>
            <p:ph type="body" idx="14" hasCustomPrompt="1"/>
          </p:nvPr>
        </p:nvSpPr>
        <p:spPr>
          <a:xfrm>
            <a:off x="373905" y="2260321"/>
            <a:ext cx="6067425" cy="51833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4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Exercise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3944" y="419934"/>
            <a:ext cx="8170003" cy="723069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err="1" smtClean="0"/>
              <a:t>CustEd</a:t>
            </a:r>
            <a:r>
              <a:rPr lang="en-US" dirty="0" smtClean="0"/>
              <a:t>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343" y="1143000"/>
            <a:ext cx="8165605" cy="348615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78850" y="3829594"/>
            <a:ext cx="129848" cy="434223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69744" y="5369463"/>
            <a:ext cx="129848" cy="434223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46430" y="1526485"/>
            <a:ext cx="129848" cy="434223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60688" y="3052965"/>
            <a:ext cx="129848" cy="434223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534400" y="4767263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Univers" pitchFamily="34" charset="0"/>
              </a:defRPr>
            </a:lvl1pPr>
          </a:lstStyle>
          <a:p>
            <a:pPr algn="ctr"/>
            <a:fld id="{F7BDED22-11C7-456A-B829-4ED810F305A6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460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8" r:id="rId23"/>
    <p:sldLayoutId id="2147483929" r:id="rId24"/>
  </p:sldLayoutIdLst>
  <p:hf hdr="0" ftr="0" dt="0"/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Univers Com 45 Light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7213" indent="17145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 pitchFamily="49" charset="0"/>
        <a:buChar char="o"/>
        <a:defRPr sz="120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第8课 </a:t>
            </a:r>
          </a:p>
          <a:p>
            <a:r>
              <a:rPr lang="en-US" sz="2800" dirty="0" smtClean="0">
                <a:latin typeface="黑体"/>
                <a:cs typeface="黑体"/>
              </a:rPr>
              <a:t>使用硬件采集测量数据</a:t>
            </a:r>
          </a:p>
          <a:p>
            <a:endParaRPr lang="zh-CN" dirty="0" smtClean="0"/>
          </a:p>
          <a:p>
            <a:endParaRPr lang="zh-CN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lvl="0"/>
            <a:r>
              <a:rPr dirty="0" smtClean="0">
                <a:latin typeface="黑体"/>
                <a:cs typeface="黑体"/>
              </a:rPr>
              <a:t>理解LabVIEW如何连接硬件设备进行真实测量数据的采集。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NI DAQ硬件测量基础</a:t>
            </a:r>
          </a:p>
          <a:p>
            <a:r>
              <a:rPr dirty="0" smtClean="0">
                <a:latin typeface="黑体"/>
                <a:cs typeface="黑体"/>
              </a:rPr>
              <a:t>实现非NI仪器的自动化</a:t>
            </a:r>
          </a:p>
          <a:p>
            <a:endParaRPr 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7BDED22-11C7-456A-B829-4ED810F305A6}" type="slidenum">
              <a:rPr lang="en-US" smtClean="0"/>
              <a:pPr/>
              <a:t>1</a:t>
            </a:fld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B. 实现非NI仪器的自动化</a:t>
            </a:r>
            <a:endParaRPr lang="zh-C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认识仪器控制系统的组成部分，并练习连接硬件。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10</a:t>
            </a:fld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oloc_labview with different bus cab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2724150"/>
            <a:ext cx="3042172" cy="2209800"/>
          </a:xfrm>
          <a:prstGeom prst="rect">
            <a:avLst/>
          </a:prstGeom>
        </p:spPr>
      </p:pic>
      <p:pic>
        <p:nvPicPr>
          <p:cNvPr id="13" name="Picture 12" descr="noloc_instrument_control_03310801_0610_p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2647950"/>
            <a:ext cx="3625352" cy="25146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LabVIEW通过不同的总线来控制仪器。</a:t>
            </a:r>
            <a:endParaRPr lang="zh-CN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B. 实现非NI仪器的自动化</a:t>
            </a:r>
            <a:endParaRPr lang="zh-CN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479634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11</a:t>
            </a:fld>
            <a:endParaRPr lang="zh-CN" dirty="0"/>
          </a:p>
        </p:txBody>
      </p:sp>
      <p:pic>
        <p:nvPicPr>
          <p:cNvPr id="9" name="Embedded Image" descr="loc_instrument conrol 06427 IC il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5000" y="1123950"/>
            <a:ext cx="5105400" cy="1599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12</a:t>
            </a:fld>
            <a:endParaRPr lang="zh-C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8"/>
          </p:nvPr>
        </p:nvSpPr>
        <p:spPr>
          <a:xfrm>
            <a:off x="609600" y="1596213"/>
            <a:ext cx="8229600" cy="518337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 实现非NI仪器的自动化</a:t>
            </a:r>
            <a:endParaRPr lang="zh-CN" dirty="0"/>
          </a:p>
        </p:txBody>
      </p:sp>
      <p:pic>
        <p:nvPicPr>
          <p:cNvPr id="6" name="Embedded Image" descr="noloc_InstrumentControlpictur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6300" y="2266950"/>
            <a:ext cx="3059265" cy="2209800"/>
          </a:xfrm>
          <a:prstGeom prst="rect">
            <a:avLst/>
          </a:prstGeom>
        </p:spPr>
      </p:pic>
      <p:pic>
        <p:nvPicPr>
          <p:cNvPr id="7" name="Picture 3" descr="noloc_instrument control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353300" y="2577676"/>
            <a:ext cx="2914400" cy="158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3935565" y="3371850"/>
            <a:ext cx="14177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用NI MAX检查使用GPIB接口的仪器，并进行通信。</a:t>
            </a:r>
            <a:endParaRPr lang="zh-C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81000" y="1824812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练习8-3</a:t>
            </a:r>
            <a:endParaRPr lang="zh-C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73905" y="2434412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用NI MAX配置仪器</a:t>
            </a:r>
            <a:endParaRPr 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13</a:t>
            </a:fld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81000" y="1824812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练习8-3</a:t>
            </a:r>
            <a:endParaRPr lang="zh-C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73905" y="2434412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用NI MAX配置仪器</a:t>
            </a:r>
            <a:endParaRPr 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14</a:t>
            </a:fld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简化仪器控制</a:t>
            </a:r>
            <a:endParaRPr lang="zh-CN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B. 实现非NI仪器的自动化</a:t>
            </a:r>
            <a:endParaRPr lang="zh-CN" dirty="0"/>
          </a:p>
        </p:txBody>
      </p:sp>
      <p:pic>
        <p:nvPicPr>
          <p:cNvPr id="7" name="Picture 6" descr="noloc_InstrumentDriverOverview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3026568"/>
            <a:ext cx="2398848" cy="1577226"/>
          </a:xfrm>
          <a:prstGeom prst="rect">
            <a:avLst/>
          </a:prstGeom>
        </p:spPr>
      </p:pic>
      <p:grpSp>
        <p:nvGrpSpPr>
          <p:cNvPr id="8" name="Group 20"/>
          <p:cNvGrpSpPr/>
          <p:nvPr/>
        </p:nvGrpSpPr>
        <p:grpSpPr>
          <a:xfrm>
            <a:off x="943194" y="1276350"/>
            <a:ext cx="2333406" cy="795508"/>
            <a:chOff x="1066800" y="1981200"/>
            <a:chExt cx="3048000" cy="914400"/>
          </a:xfrm>
        </p:grpSpPr>
        <p:sp>
          <p:nvSpPr>
            <p:cNvPr id="22" name="AutoShape 6"/>
            <p:cNvSpPr>
              <a:spLocks noChangeArrowheads="1"/>
            </p:cNvSpPr>
            <p:nvPr/>
          </p:nvSpPr>
          <p:spPr bwMode="auto">
            <a:xfrm>
              <a:off x="1066800" y="1981200"/>
              <a:ext cx="3048000" cy="9144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endParaRPr lang="en-US" u="sng" dirty="0">
                <a:solidFill>
                  <a:schemeClr val="bg1"/>
                </a:solidFill>
              </a:endParaRPr>
            </a:p>
          </p:txBody>
        </p:sp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1143000" y="2209800"/>
              <a:ext cx="2819401" cy="5306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u="sng" dirty="0" smtClean="0">
                  <a:latin typeface="黑体"/>
                  <a:cs typeface="黑体"/>
                </a:rPr>
                <a:t>LabVIEW</a:t>
              </a:r>
              <a:endParaRPr lang="zh-CN" u="sng" dirty="0"/>
            </a:p>
          </p:txBody>
        </p:sp>
      </p:grpSp>
      <p:grpSp>
        <p:nvGrpSpPr>
          <p:cNvPr id="9" name="Group 19"/>
          <p:cNvGrpSpPr/>
          <p:nvPr/>
        </p:nvGrpSpPr>
        <p:grpSpPr>
          <a:xfrm rot="5400000">
            <a:off x="4558651" y="3504615"/>
            <a:ext cx="662923" cy="581683"/>
            <a:chOff x="7620000" y="4556868"/>
            <a:chExt cx="335073" cy="457200"/>
          </a:xfrm>
        </p:grpSpPr>
        <p:sp>
          <p:nvSpPr>
            <p:cNvPr id="20" name="Line 14"/>
            <p:cNvSpPr>
              <a:spLocks noChangeShapeType="1"/>
            </p:cNvSpPr>
            <p:nvPr/>
          </p:nvSpPr>
          <p:spPr bwMode="auto">
            <a:xfrm>
              <a:off x="7955073" y="4556868"/>
              <a:ext cx="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/>
            <a:lstStyle/>
            <a:p>
              <a:endParaRPr lang="en-US" u="sng" dirty="0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rot="10800000">
              <a:off x="7620000" y="4556868"/>
              <a:ext cx="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/>
            <a:lstStyle/>
            <a:p>
              <a:endParaRPr lang="en-US" u="sng" dirty="0"/>
            </a:p>
          </p:txBody>
        </p:sp>
      </p:grpSp>
      <p:grpSp>
        <p:nvGrpSpPr>
          <p:cNvPr id="10" name="Group 17"/>
          <p:cNvGrpSpPr/>
          <p:nvPr/>
        </p:nvGrpSpPr>
        <p:grpSpPr>
          <a:xfrm>
            <a:off x="139701" y="2867365"/>
            <a:ext cx="4168727" cy="2121353"/>
            <a:chOff x="5638800" y="2057400"/>
            <a:chExt cx="3276600" cy="2438400"/>
          </a:xfrm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5791200" y="2209800"/>
              <a:ext cx="3048000" cy="6858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r>
                <a:rPr lang="en-US" u="sng" dirty="0">
                  <a:solidFill>
                    <a:schemeClr val="bg1"/>
                  </a:solidFill>
                  <a:latin typeface="黑体"/>
                  <a:cs typeface="黑体"/>
                </a:rPr>
                <a:t>仪器命令</a:t>
              </a:r>
            </a:p>
            <a:p>
              <a:pPr algn="ctr" eaLnBrk="0" hangingPunct="0"/>
              <a:r>
                <a:rPr lang="en-US" sz="1600" u="sng" dirty="0">
                  <a:latin typeface="黑体"/>
                  <a:cs typeface="黑体"/>
                </a:rPr>
                <a:t>(*idn?, meas?) </a:t>
              </a:r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5791200" y="3505200"/>
              <a:ext cx="3048000" cy="6858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000" u="sng" dirty="0">
                  <a:solidFill>
                    <a:schemeClr val="bg1"/>
                  </a:solidFill>
                  <a:latin typeface="黑体"/>
                  <a:cs typeface="黑体"/>
                </a:rPr>
                <a:t>总线通信协议</a:t>
              </a:r>
            </a:p>
            <a:p>
              <a:pPr algn="ctr" eaLnBrk="0" hangingPunct="0"/>
              <a:r>
                <a:rPr lang="en-US" sz="1600" u="sng" dirty="0">
                  <a:latin typeface="黑体"/>
                  <a:cs typeface="黑体"/>
                </a:rPr>
                <a:t>（配置、读取、写入和触发）</a:t>
              </a: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6858000" y="2971800"/>
              <a:ext cx="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/>
            <a:lstStyle/>
            <a:p>
              <a:endParaRPr lang="en-US" u="sng" dirty="0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rot="10800000">
              <a:off x="7620000" y="2971800"/>
              <a:ext cx="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/>
            <a:lstStyle/>
            <a:p>
              <a:endParaRPr lang="en-US" u="sng" dirty="0"/>
            </a:p>
          </p:txBody>
        </p:sp>
        <p:sp>
          <p:nvSpPr>
            <p:cNvPr id="19" name="AutoShape 18"/>
            <p:cNvSpPr>
              <a:spLocks noChangeArrowheads="1"/>
            </p:cNvSpPr>
            <p:nvPr/>
          </p:nvSpPr>
          <p:spPr bwMode="auto">
            <a:xfrm>
              <a:off x="5638800" y="2057400"/>
              <a:ext cx="3276600" cy="2438400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endParaRPr lang="en-US" sz="2800" b="1" u="sng" dirty="0"/>
            </a:p>
          </p:txBody>
        </p:sp>
      </p:grpSp>
      <p:grpSp>
        <p:nvGrpSpPr>
          <p:cNvPr id="11" name="Group 18"/>
          <p:cNvGrpSpPr/>
          <p:nvPr/>
        </p:nvGrpSpPr>
        <p:grpSpPr>
          <a:xfrm>
            <a:off x="1138545" y="2138144"/>
            <a:ext cx="1936748" cy="781239"/>
            <a:chOff x="1274037" y="3295709"/>
            <a:chExt cx="1522275" cy="897999"/>
          </a:xfrm>
        </p:grpSpPr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1652470" y="3295709"/>
              <a:ext cx="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/>
            <a:lstStyle/>
            <a:p>
              <a:endParaRPr lang="en-US" u="sng" dirty="0"/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 rot="10800000">
              <a:off x="2414470" y="3295709"/>
              <a:ext cx="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/>
            <a:lstStyle/>
            <a:p>
              <a:endParaRPr lang="en-US" u="sng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74037" y="3733800"/>
              <a:ext cx="1522275" cy="459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 smtClean="0">
                  <a:solidFill>
                    <a:schemeClr val="tx1"/>
                  </a:solidFill>
                  <a:latin typeface="黑体"/>
                  <a:cs typeface="黑体"/>
                </a:rPr>
                <a:t>仪器驱动程序</a:t>
              </a:r>
              <a:endParaRPr lang="zh-CN" sz="2000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Slide Number Placeholder 2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15</a:t>
            </a:fld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用于安捷伦数字万用表的仪器驱动VI</a:t>
            </a:r>
            <a:endParaRPr lang="zh-C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B. 实现非NI仪器的自动化</a:t>
            </a:r>
            <a:endParaRPr 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16</a:t>
            </a:fld>
            <a:endParaRPr lang="zh-CN" dirty="0"/>
          </a:p>
        </p:txBody>
      </p:sp>
      <p:pic>
        <p:nvPicPr>
          <p:cNvPr id="6" name="Embedded Image" descr="loc_bd_Agilent 34401 Read Single Measurement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684502"/>
            <a:ext cx="7696200" cy="3173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安装仪器驱动程序，并查看其附带的范例程序。</a:t>
            </a:r>
            <a:endParaRPr lang="zh-C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81000" y="1809750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练习8-4</a:t>
            </a:r>
            <a:endParaRPr lang="zh-C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73905" y="2358212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了解仪器驱动程序</a:t>
            </a:r>
            <a:endParaRPr 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17</a:t>
            </a:fld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81000" y="1809750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练习8-4</a:t>
            </a:r>
            <a:endParaRPr lang="zh-C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如要连续采集数据，应如何修改范例应用程序？</a:t>
            </a:r>
            <a:endParaRPr lang="zh-C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73905" y="2358212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了解仪器驱动程序</a:t>
            </a:r>
            <a:endParaRPr 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18</a:t>
            </a:fld>
            <a:endParaRPr lang="zh-C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762000" y="895350"/>
            <a:ext cx="8229600" cy="64592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活动8-1</a:t>
            </a:r>
            <a:endParaRPr lang="zh-C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0"/>
            <a:r>
              <a:rPr dirty="0" smtClean="0">
                <a:latin typeface="黑体"/>
                <a:cs typeface="黑体"/>
              </a:rPr>
              <a:t>参考学员指南回答本课所学内容的相关问题，并分组进行讨论。</a:t>
            </a:r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19</a:t>
            </a:fld>
            <a:endParaRPr lang="zh-C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8"/>
          </p:nvPr>
        </p:nvSpPr>
        <p:spPr>
          <a:xfrm>
            <a:off x="754905" y="1520013"/>
            <a:ext cx="8229600" cy="518337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课程回顾</a:t>
            </a:r>
            <a:endParaRPr lang="zh-CN" dirty="0"/>
          </a:p>
        </p:txBody>
      </p:sp>
      <p:pic>
        <p:nvPicPr>
          <p:cNvPr id="8" name="Picture 7" descr="participant guide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2647950"/>
            <a:ext cx="461463" cy="573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z="3200" dirty="0" smtClean="0">
                <a:latin typeface="黑体"/>
                <a:cs typeface="黑体"/>
              </a:rPr>
              <a:t>A. NI DAQ硬件测量基础</a:t>
            </a:r>
            <a:endParaRPr lang="zh-CN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认识DAQ系统的组成部分，并练习连接硬件。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2</a:t>
            </a:fld>
            <a:endParaRPr 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dirty="0" smtClean="0">
                <a:latin typeface="黑体"/>
                <a:cs typeface="黑体"/>
              </a:rPr>
              <a:t>NI MAX是什么？（多选）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BDED22-11C7-456A-B829-4ED810F305A6}" type="slidenum">
              <a:rPr lang="en-US" smtClean="0"/>
              <a:pPr/>
              <a:t>20</a:t>
            </a:fld>
            <a:endParaRPr 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配置和测试DAQ设备的工具</a:t>
            </a:r>
          </a:p>
          <a:p>
            <a:r>
              <a:rPr dirty="0" smtClean="0">
                <a:latin typeface="黑体"/>
                <a:cs typeface="黑体"/>
              </a:rPr>
              <a:t>测试仪器通信的工具</a:t>
            </a:r>
          </a:p>
          <a:p>
            <a:r>
              <a:rPr dirty="0" smtClean="0">
                <a:latin typeface="黑体"/>
                <a:cs typeface="黑体"/>
              </a:rPr>
              <a:t>可配置的Express VI</a:t>
            </a:r>
          </a:p>
          <a:p>
            <a:r>
              <a:rPr dirty="0" smtClean="0">
                <a:latin typeface="黑体"/>
                <a:cs typeface="黑体"/>
              </a:rPr>
              <a:t>查看LabVIEW项目文件的窗口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课程回顾</a:t>
            </a:r>
          </a:p>
          <a:p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dirty="0" smtClean="0">
                <a:latin typeface="黑体"/>
                <a:cs typeface="黑体"/>
              </a:rPr>
              <a:t>NI MAX是什么？（多选）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BDED22-11C7-456A-B829-4ED810F305A6}" type="slidenum">
              <a:rPr lang="en-US" smtClean="0"/>
              <a:pPr/>
              <a:t>21</a:t>
            </a:fld>
            <a:endParaRPr 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 smtClean="0">
                <a:latin typeface="黑体"/>
                <a:cs typeface="黑体"/>
              </a:rPr>
              <a:t>配置和测试DAQ设备的工具</a:t>
            </a:r>
          </a:p>
          <a:p>
            <a:r>
              <a:rPr lang="en-US" b="1" dirty="0" smtClean="0">
                <a:latin typeface="黑体"/>
                <a:cs typeface="黑体"/>
              </a:rPr>
              <a:t>测试仪器通信的工具</a:t>
            </a:r>
          </a:p>
          <a:p>
            <a:r>
              <a:rPr dirty="0" smtClean="0">
                <a:latin typeface="黑体"/>
                <a:cs typeface="黑体"/>
              </a:rPr>
              <a:t>可配置的Express VI</a:t>
            </a:r>
          </a:p>
          <a:p>
            <a:r>
              <a:rPr dirty="0" smtClean="0">
                <a:latin typeface="黑体"/>
                <a:cs typeface="黑体"/>
              </a:rPr>
              <a:t>查看LabVIEW项目文件的窗口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课程回顾</a:t>
            </a:r>
          </a:p>
          <a:p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dirty="0" smtClean="0">
                <a:latin typeface="黑体"/>
                <a:cs typeface="黑体"/>
              </a:rPr>
              <a:t>下列哪项为仪器控制的优势？（多选）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BDED22-11C7-456A-B829-4ED810F305A6}" type="slidenum">
              <a:rPr lang="en-US" smtClean="0"/>
              <a:pPr/>
              <a:t>22</a:t>
            </a:fld>
            <a:endParaRPr 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过程自动化</a:t>
            </a:r>
          </a:p>
          <a:p>
            <a:r>
              <a:rPr dirty="0" smtClean="0">
                <a:latin typeface="黑体"/>
                <a:cs typeface="黑体"/>
              </a:rPr>
              <a:t>提高效率和可重复性</a:t>
            </a:r>
          </a:p>
          <a:p>
            <a:r>
              <a:rPr dirty="0" smtClean="0">
                <a:latin typeface="黑体"/>
                <a:cs typeface="黑体"/>
              </a:rPr>
              <a:t>在一个平台上执行多个任务</a:t>
            </a:r>
          </a:p>
          <a:p>
            <a:r>
              <a:rPr dirty="0" smtClean="0">
                <a:latin typeface="黑体"/>
                <a:cs typeface="黑体"/>
              </a:rPr>
              <a:t>仅限于一种仪器类型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课程回顾</a:t>
            </a:r>
          </a:p>
          <a:p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dirty="0" smtClean="0">
                <a:latin typeface="黑体"/>
                <a:cs typeface="黑体"/>
              </a:rPr>
              <a:t>下列哪项为仪器控制的优势？（多选）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7BDED22-11C7-456A-B829-4ED810F305A6}" type="slidenum">
              <a:rPr lang="en-US" smtClean="0"/>
              <a:pPr/>
              <a:t>23</a:t>
            </a:fld>
            <a:endParaRPr 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 smtClean="0">
                <a:latin typeface="黑体"/>
                <a:cs typeface="黑体"/>
              </a:rPr>
              <a:t>过程自动化</a:t>
            </a:r>
          </a:p>
          <a:p>
            <a:r>
              <a:rPr lang="en-US" b="1" dirty="0" smtClean="0">
                <a:latin typeface="黑体"/>
                <a:cs typeface="黑体"/>
              </a:rPr>
              <a:t>提高效率和可重复性</a:t>
            </a:r>
          </a:p>
          <a:p>
            <a:r>
              <a:rPr lang="en-US" b="1" dirty="0" smtClean="0">
                <a:latin typeface="黑体"/>
                <a:cs typeface="黑体"/>
              </a:rPr>
              <a:t>在一个平台上执行多个任务</a:t>
            </a:r>
          </a:p>
          <a:p>
            <a:r>
              <a:rPr dirty="0" smtClean="0">
                <a:latin typeface="黑体"/>
                <a:cs typeface="黑体"/>
              </a:rPr>
              <a:t>仅限于一种仪器类型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课程回顾</a:t>
            </a:r>
          </a:p>
          <a:p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dirty="0" smtClean="0">
                <a:latin typeface="黑体"/>
                <a:cs typeface="黑体"/>
              </a:rPr>
              <a:t>VISA是调用底层驱动程序的高层API。</a:t>
            </a:r>
          </a:p>
          <a:p>
            <a:endParaRPr 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5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对 </a:t>
            </a:r>
          </a:p>
          <a:p>
            <a:r>
              <a:rPr dirty="0" smtClean="0">
                <a:latin typeface="黑体"/>
                <a:cs typeface="黑体"/>
              </a:rPr>
              <a:t>错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课程回顾</a:t>
            </a:r>
          </a:p>
          <a:p>
            <a:endParaRPr 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24</a:t>
            </a:fld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dirty="0" smtClean="0">
                <a:latin typeface="黑体"/>
                <a:cs typeface="黑体"/>
              </a:rPr>
              <a:t>VISA是调用底层驱动程序的高层API。</a:t>
            </a:r>
          </a:p>
          <a:p>
            <a:endParaRPr 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 smtClean="0">
                <a:latin typeface="黑体"/>
                <a:cs typeface="黑体"/>
              </a:rPr>
              <a:t>对 </a:t>
            </a:r>
          </a:p>
          <a:p>
            <a:r>
              <a:rPr dirty="0" smtClean="0">
                <a:latin typeface="黑体"/>
                <a:cs typeface="黑体"/>
              </a:rPr>
              <a:t>错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课程回顾</a:t>
            </a:r>
          </a:p>
          <a:p>
            <a:endParaRPr 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25</a:t>
            </a:fld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DAQ</a:t>
            </a:r>
            <a:r>
              <a:rPr lang="zh-CN" altLang="en-US" dirty="0" smtClean="0">
                <a:latin typeface="黑体"/>
                <a:cs typeface="黑体"/>
              </a:rPr>
              <a:t>－</a:t>
            </a:r>
            <a:r>
              <a:rPr dirty="0" err="1" smtClean="0">
                <a:latin typeface="黑体"/>
                <a:cs typeface="黑体"/>
              </a:rPr>
              <a:t>使用计算机测量物理现象</a:t>
            </a:r>
            <a:endParaRPr lang="zh-C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A. NI DAQ硬件测量基础</a:t>
            </a:r>
            <a:endParaRPr lang="zh-CN" dirty="0"/>
          </a:p>
        </p:txBody>
      </p:sp>
      <p:pic>
        <p:nvPicPr>
          <p:cNvPr id="4" name="Content Placeholder 3" descr="noloc_daq hw and computer_07250602_9320.jpg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3029214" y="3333750"/>
            <a:ext cx="3017838" cy="152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3</a:t>
            </a:fld>
            <a:endParaRPr lang="zh-CN" dirty="0"/>
          </a:p>
        </p:txBody>
      </p:sp>
      <p:pic>
        <p:nvPicPr>
          <p:cNvPr id="11" name="Embedded Image" descr="loc_eps_1979_ill_RGB_sca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5900" y="1276350"/>
            <a:ext cx="6104466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4</a:t>
            </a:fld>
            <a:endParaRPr lang="zh-C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8"/>
          </p:nvPr>
        </p:nvSpPr>
        <p:spPr>
          <a:xfrm>
            <a:off x="754905" y="1581150"/>
            <a:ext cx="8229600" cy="518337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NI DAQ测量基础</a:t>
            </a:r>
          </a:p>
        </p:txBody>
      </p:sp>
      <p:pic>
        <p:nvPicPr>
          <p:cNvPr id="8" name="Picture 4" descr="noloc_daq hw with terminal block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918334" y="2647950"/>
            <a:ext cx="3035166" cy="17447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90500" y="3181350"/>
            <a:ext cx="2209800" cy="6858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tx1"/>
                </a:solidFill>
                <a:latin typeface="黑体"/>
                <a:cs typeface="黑体"/>
              </a:rPr>
              <a:t>DAQmx</a:t>
            </a:r>
            <a:endParaRPr lang="zh-CN" b="0" dirty="0">
              <a:solidFill>
                <a:schemeClr val="tx1"/>
              </a:solidFill>
              <a:latin typeface="黑体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33700" y="3181350"/>
            <a:ext cx="2209800" cy="6858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tx1"/>
                </a:solidFill>
                <a:latin typeface="黑体"/>
                <a:cs typeface="黑体"/>
              </a:rPr>
              <a:t>LabVIEW</a:t>
            </a:r>
            <a:endParaRPr lang="zh-CN" b="0" dirty="0">
              <a:solidFill>
                <a:schemeClr val="tx1"/>
              </a:solidFill>
              <a:latin typeface="黑体"/>
            </a:endParaRPr>
          </a:p>
        </p:txBody>
      </p:sp>
      <p:cxnSp>
        <p:nvCxnSpPr>
          <p:cNvPr id="19" name="Straight Arrow Connector 18"/>
          <p:cNvCxnSpPr>
            <a:stCxn id="9" idx="3"/>
            <a:endCxn id="10" idx="1"/>
          </p:cNvCxnSpPr>
          <p:nvPr/>
        </p:nvCxnSpPr>
        <p:spPr>
          <a:xfrm>
            <a:off x="2400300" y="352425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8" idx="1"/>
          </p:cNvCxnSpPr>
          <p:nvPr/>
        </p:nvCxnSpPr>
        <p:spPr>
          <a:xfrm flipV="1">
            <a:off x="5143500" y="3520333"/>
            <a:ext cx="774834" cy="3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使用NI MAX检查、配置和测试DAQ设备。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81000" y="1809750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练习8-1</a:t>
            </a:r>
            <a:endParaRPr lang="zh-C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73905" y="2434412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使用NI MAX检查DAQ设备 </a:t>
            </a:r>
            <a:endParaRPr lang="zh-CN" dirty="0"/>
          </a:p>
        </p:txBody>
      </p:sp>
      <p:pic>
        <p:nvPicPr>
          <p:cNvPr id="7" name="Picture 6" descr="noloc_MAX lo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524" y="3486150"/>
            <a:ext cx="1438476" cy="143847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5</a:t>
            </a:fld>
            <a:endParaRPr 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81000" y="1809750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练习8-1</a:t>
            </a:r>
            <a:endParaRPr lang="zh-C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73905" y="2358212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使用NI MAX检查DAQ设备 </a:t>
            </a:r>
            <a:endParaRPr 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6</a:t>
            </a:fld>
            <a:endParaRPr 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连接DAQ设备的三种方法</a:t>
            </a:r>
            <a:endParaRPr lang="zh-C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A. NI DAQ硬件测量基础 </a:t>
            </a:r>
            <a:endParaRPr lang="zh-CN" dirty="0"/>
          </a:p>
        </p:txBody>
      </p:sp>
      <p:sp>
        <p:nvSpPr>
          <p:cNvPr id="10" name="Rectangle 20"/>
          <p:cNvSpPr txBox="1">
            <a:spLocks noChangeArrowheads="1"/>
          </p:cNvSpPr>
          <p:nvPr/>
        </p:nvSpPr>
        <p:spPr>
          <a:xfrm>
            <a:off x="990600" y="1352550"/>
            <a:ext cx="1371600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/>
                <a:cs typeface="黑体"/>
              </a:rPr>
              <a:t>NI</a:t>
            </a:r>
            <a:r>
              <a:rPr dirty="0" smtClean="0">
                <a:latin typeface="黑体"/>
                <a:cs typeface="黑体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/>
                <a:cs typeface="黑体"/>
              </a:rPr>
              <a:t>MAX</a:t>
            </a:r>
          </a:p>
        </p:txBody>
      </p:sp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5334000" y="2724150"/>
            <a:ext cx="2286000" cy="4000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3038" marR="0" lvl="0" indent="-173038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/>
                <a:cs typeface="黑体"/>
              </a:rPr>
              <a:t>DAQ助手</a:t>
            </a:r>
          </a:p>
        </p:txBody>
      </p:sp>
      <p:sp>
        <p:nvSpPr>
          <p:cNvPr id="12" name="Rectangle 20"/>
          <p:cNvSpPr txBox="1">
            <a:spLocks noChangeArrowheads="1"/>
          </p:cNvSpPr>
          <p:nvPr/>
        </p:nvSpPr>
        <p:spPr>
          <a:xfrm>
            <a:off x="685800" y="4019550"/>
            <a:ext cx="2057400" cy="64293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marL="173038" marR="0" lvl="0" indent="-173038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/>
                <a:cs typeface="黑体"/>
              </a:rPr>
              <a:t>DAQmx API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7</a:t>
            </a:fld>
            <a:endParaRPr lang="zh-CN" dirty="0"/>
          </a:p>
        </p:txBody>
      </p:sp>
      <p:pic>
        <p:nvPicPr>
          <p:cNvPr id="14" name="Embedded Image" descr="loc_bd_daqmx_items-daq_assistant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5676" y="2362199"/>
            <a:ext cx="1243429" cy="1347047"/>
          </a:xfrm>
          <a:prstGeom prst="rect">
            <a:avLst/>
          </a:prstGeom>
        </p:spPr>
      </p:pic>
      <p:pic>
        <p:nvPicPr>
          <p:cNvPr id="16" name="Embedded Image" descr="loc_bd_daqmx_items-api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5600" y="3695700"/>
            <a:ext cx="2514600" cy="1409700"/>
          </a:xfrm>
          <a:prstGeom prst="rect">
            <a:avLst/>
          </a:prstGeom>
        </p:spPr>
      </p:pic>
      <p:pic>
        <p:nvPicPr>
          <p:cNvPr id="15" name="Embedded Image" descr="noloc_MAX lo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1219200"/>
            <a:ext cx="1047750" cy="104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研究一个连续采集数据的DAQmx范例程序，并修改程序使其等待数字触发器的触发。</a:t>
            </a:r>
            <a:endParaRPr lang="zh-C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81000" y="1824812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练习8-2</a:t>
            </a:r>
            <a:endParaRPr lang="zh-C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73905" y="2434412"/>
            <a:ext cx="6067425" cy="518338"/>
          </a:xfrm>
        </p:spPr>
        <p:txBody>
          <a:bodyPr/>
          <a:lstStyle/>
          <a:p>
            <a:r>
              <a:rPr lang="en-US" sz="2800" dirty="0" smtClean="0">
                <a:latin typeface="黑体"/>
                <a:cs typeface="黑体"/>
              </a:rPr>
              <a:t>使用DAQmx API编程</a:t>
            </a:r>
            <a:endParaRPr lang="zh-CN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8</a:t>
            </a:fld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81000" y="1824812"/>
            <a:ext cx="6067425" cy="518338"/>
          </a:xfrm>
        </p:spPr>
        <p:txBody>
          <a:bodyPr/>
          <a:lstStyle/>
          <a:p>
            <a:r>
              <a:rPr dirty="0" smtClean="0">
                <a:latin typeface="黑体"/>
                <a:cs typeface="黑体"/>
              </a:rPr>
              <a:t>练习8-2</a:t>
            </a:r>
            <a:endParaRPr lang="zh-C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>
                <a:latin typeface="黑体"/>
                <a:cs typeface="黑体"/>
              </a:rPr>
              <a:t>在While循环外部使用了哪些类型的VI？</a:t>
            </a:r>
            <a:endParaRPr lang="zh-C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73905" y="2434412"/>
            <a:ext cx="6067425" cy="518338"/>
          </a:xfrm>
        </p:spPr>
        <p:txBody>
          <a:bodyPr/>
          <a:lstStyle/>
          <a:p>
            <a:r>
              <a:rPr lang="en-US" sz="2800" dirty="0" smtClean="0">
                <a:latin typeface="黑体"/>
                <a:cs typeface="黑体"/>
              </a:rPr>
              <a:t>使用DAQmx API编程</a:t>
            </a:r>
            <a:endParaRPr lang="zh-CN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7BDED22-11C7-456A-B829-4ED810F305A6}" type="slidenum">
              <a:rPr lang="en-US" smtClean="0"/>
              <a:pPr algn="ctr"/>
              <a:t>9</a:t>
            </a:fld>
            <a:endParaRPr lang="zh-CN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Lesson 6 Communicating with Hardware&amp;quot;&quot;/&gt;&lt;property id=&quot;20307&quot; value=&quot;423&quot;/&gt;&lt;/object&gt;&lt;object type=&quot;3&quot; unique_id=&quot;10019&quot;&gt;&lt;property id=&quot;20148&quot; value=&quot;5&quot;/&gt;&lt;property id=&quot;20300&quot; value=&quot;Slide 2 - &amp;quot;A. Measuring Fundamentals with NI DAQ Hardware&amp;quot;&quot;/&gt;&lt;property id=&quot;20307&quot; value=&quot;500&quot;/&gt;&lt;/object&gt;&lt;object type=&quot;3&quot; unique_id=&quot;10029&quot;&gt;&lt;property id=&quot;20148&quot; value=&quot;5&quot;/&gt;&lt;property id=&quot;20300&quot; value=&quot;Slide 4 - &amp;quot;Exercise 6-3 Concept: Measurement &amp;amp; Automation Explorer&amp;quot;&quot;/&gt;&lt;property id=&quot;20307&quot; value=&quot;476&quot;/&gt;&lt;/object&gt;&lt;object type=&quot;3&quot; unique_id=&quot;10030&quot;&gt;&lt;property id=&quot;20148&quot; value=&quot;5&quot;/&gt;&lt;property id=&quot;20300&quot; value=&quot;Slide 5 - &amp;quot;Exercise 6-3 Concept: Measurement &amp;amp; Automation Explorer&amp;quot;&quot;/&gt;&lt;property id=&quot;20307&quot; value=&quot;477&quot;/&gt;&lt;/object&gt;&lt;object type=&quot;3&quot; unique_id=&quot;10031&quot;&gt;&lt;property id=&quot;20148&quot; value=&quot;5&quot;/&gt;&lt;property id=&quot;20300&quot; value=&quot;Slide 6 - &amp;quot;DAQ Programming – Software Overview&amp;quot;&quot;/&gt;&lt;property id=&quot;20307&quot; value=&quot;422&quot;/&gt;&lt;/object&gt;&lt;object type=&quot;3&quot; unique_id=&quot;10039&quot;&gt;&lt;property id=&quot;20148&quot; value=&quot;5&quot;/&gt;&lt;property id=&quot;20300&quot; value=&quot;Slide 7 - &amp;quot;Exercise 6-4  DAQ Programming Using DAQmx&amp;quot;&quot;/&gt;&lt;property id=&quot;20307&quot; value=&quot;487&quot;/&gt;&lt;/object&gt;&lt;object type=&quot;3&quot; unique_id=&quot;10040&quot;&gt;&lt;property id=&quot;20148&quot; value=&quot;5&quot;/&gt;&lt;property id=&quot;20300&quot; value=&quot;Slide 8 - &amp;quot;Exercise 6-4  DAQ Programming Using DAQmx&amp;quot;&quot;/&gt;&lt;property id=&quot;20307&quot; value=&quot;488&quot;/&gt;&lt;/object&gt;&lt;object type=&quot;3&quot; unique_id=&quot;10041&quot;&gt;&lt;property id=&quot;20148&quot; value=&quot;5&quot;/&gt;&lt;property id=&quot;20300&quot; value=&quot;Slide 9 - &amp;quot;B. Automating Non-NI Instruments&amp;quot;&quot;/&gt;&lt;property id=&quot;20307&quot; value=&quot;501&quot;/&gt;&lt;/object&gt;&lt;object type=&quot;3&quot; unique_id=&quot;10047&quot;&gt;&lt;property id=&quot;20148&quot; value=&quot;5&quot;/&gt;&lt;property id=&quot;20300&quot; value=&quot;Slide 11 - &amp;quot;Exercise 6-5 Concept: GPIB Configuration with MAX&amp;quot;&quot;/&gt;&lt;property id=&quot;20307&quot; value=&quot;485&quot;/&gt;&lt;/object&gt;&lt;object type=&quot;3&quot; unique_id=&quot;10048&quot;&gt;&lt;property id=&quot;20148&quot; value=&quot;5&quot;/&gt;&lt;property id=&quot;20300&quot; value=&quot;Slide 12 - &amp;quot;Exercise 6-5 Concept: GPIB Configuration with MAX&amp;quot;&quot;/&gt;&lt;property id=&quot;20307&quot; value=&quot;486&quot;/&gt;&lt;/object&gt;&lt;object type=&quot;3&quot; unique_id=&quot;10060&quot;&gt;&lt;property id=&quot;20148&quot; value=&quot;5&quot;/&gt;&lt;property id=&quot;20300&quot; value=&quot;Slide 13 - &amp;quot;Instrument Driver Example&amp;quot;&quot;/&gt;&lt;property id=&quot;20307&quot; value=&quot;413&quot;/&gt;&lt;/object&gt;&lt;object type=&quot;3&quot; unique_id=&quot;10061&quot;&gt;&lt;property id=&quot;20148&quot; value=&quot;5&quot;/&gt;&lt;property id=&quot;20300&quot; value=&quot;Slide 14 - &amp;quot;Exercise 6-6 NI Devsim VI&amp;quot;&quot;/&gt;&lt;property id=&quot;20307&quot; value=&quot;397&quot;/&gt;&lt;/object&gt;&lt;object type=&quot;3&quot; unique_id=&quot;10062&quot;&gt;&lt;property id=&quot;20148&quot; value=&quot;5&quot;/&gt;&lt;property id=&quot;20300&quot; value=&quot;Slide 15 - &amp;quot;Exercise 6-6 NI Devsim VI (GPIB)&amp;quot;&quot;/&gt;&lt;property id=&quot;20307&quot; value=&quot;433&quot;/&gt;&lt;/object&gt;&lt;object type=&quot;3&quot; unique_id=&quot;10065&quot;&gt;&lt;property id=&quot;20148&quot; value=&quot;5&quot;/&gt;&lt;property id=&quot;20300&quot; value=&quot;Slide 16 - &amp;quot;Summary—Quiz&amp;quot;&quot;/&gt;&lt;property id=&quot;20307&quot; value=&quot;456&quot;/&gt;&lt;/object&gt;&lt;object type=&quot;3&quot; unique_id=&quot;10066&quot;&gt;&lt;property id=&quot;20148&quot; value=&quot;5&quot;/&gt;&lt;property id=&quot;20300&quot; value=&quot;Slide 17 - &amp;quot;Summary—Quiz Answer&amp;quot;&quot;/&gt;&lt;property id=&quot;20307&quot; value=&quot;457&quot;/&gt;&lt;/object&gt;&lt;object type=&quot;3&quot; unique_id=&quot;10067&quot;&gt;&lt;property id=&quot;20148&quot; value=&quot;5&quot;/&gt;&lt;property id=&quot;20300&quot; value=&quot;Slide 18 - &amp;quot;Summary—Quiz&amp;quot;&quot;/&gt;&lt;property id=&quot;20307&quot; value=&quot;458&quot;/&gt;&lt;/object&gt;&lt;object type=&quot;3&quot; unique_id=&quot;10068&quot;&gt;&lt;property id=&quot;20148&quot; value=&quot;5&quot;/&gt;&lt;property id=&quot;20300&quot; value=&quot;Slide 19 - &amp;quot;Summary—Quiz Answers&amp;quot;&quot;/&gt;&lt;property id=&quot;20307&quot; value=&quot;459&quot;/&gt;&lt;/object&gt;&lt;object type=&quot;3&quot; unique_id=&quot;10069&quot;&gt;&lt;property id=&quot;20148&quot; value=&quot;5&quot;/&gt;&lt;property id=&quot;20300&quot; value=&quot;Slide 20 - &amp;quot;Summary—Quiz&amp;quot;&quot;/&gt;&lt;property id=&quot;20307&quot; value=&quot;430&quot;/&gt;&lt;/object&gt;&lt;object type=&quot;3&quot; unique_id=&quot;10070&quot;&gt;&lt;property id=&quot;20148&quot; value=&quot;5&quot;/&gt;&lt;property id=&quot;20300&quot; value=&quot;Slide 21 - &amp;quot;Summary—Quiz Answer&amp;quot;&quot;/&gt;&lt;property id=&quot;20307&quot; value=&quot;431&quot;/&gt;&lt;/object&gt;&lt;object type=&quot;3&quot; unique_id=&quot;15597&quot;&gt;&lt;property id=&quot;20148&quot; value=&quot;5&quot;/&gt;&lt;property id=&quot;20300&quot; value=&quot;Slide 3 - &amp;quot;Measuring Fundamentals with NI DAQ&amp;quot;&quot;/&gt;&lt;property id=&quot;20307&quot; value=&quot;524&quot;/&gt;&lt;/object&gt;&lt;object type=&quot;3&quot; unique_id=&quot;15598&quot;&gt;&lt;property id=&quot;20148&quot; value=&quot;5&quot;/&gt;&lt;property id=&quot;20300&quot; value=&quot;Slide 10 - &amp;quot; Automating Non-NI Instruments&amp;quot;&quot;/&gt;&lt;property id=&quot;20307&quot; value=&quot;534&quot;/&gt;&lt;/object&gt;&lt;/object&gt;&lt;object type=&quot;8&quot; unique_id=&quot;1014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ustEd 16_9 Template">
  <a:themeElements>
    <a:clrScheme name="NI Color Theme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B4CA934BB69CBA448FE5CEB4A0079032" ma:contentTypeVersion="2" ma:contentTypeDescription="新建文档。" ma:contentTypeScope="" ma:versionID="0df5993d2e081fec7b733b0111e5b64a">
  <xsd:schema xmlns:xsd="http://www.w3.org/2001/XMLSchema" xmlns:xs="http://www.w3.org/2001/XMLSchema" xmlns:p="http://schemas.microsoft.com/office/2006/metadata/properties" xmlns:ns2="cf8861c8-2652-4653-abf9-eef8d1e92623" targetNamespace="http://schemas.microsoft.com/office/2006/metadata/properties" ma:root="true" ma:fieldsID="49a18ea4820bcef875a3f424c15b19ce" ns2:_="">
    <xsd:import namespace="cf8861c8-2652-4653-abf9-eef8d1e926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861c8-2652-4653-abf9-eef8d1e926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A27BE6-199A-4851-B6AC-D0ED166EBBE9}"/>
</file>

<file path=customXml/itemProps2.xml><?xml version="1.0" encoding="utf-8"?>
<ds:datastoreItem xmlns:ds="http://schemas.openxmlformats.org/officeDocument/2006/customXml" ds:itemID="{05BD7150-C53D-44FF-91DD-2F2C491D0092}"/>
</file>

<file path=customXml/itemProps3.xml><?xml version="1.0" encoding="utf-8"?>
<ds:datastoreItem xmlns:ds="http://schemas.openxmlformats.org/officeDocument/2006/customXml" ds:itemID="{CE883341-D967-442B-9FB9-C3D679069742}"/>
</file>

<file path=docProps/app.xml><?xml version="1.0" encoding="utf-8"?>
<Properties xmlns="http://schemas.openxmlformats.org/officeDocument/2006/extended-properties" xmlns:vt="http://schemas.openxmlformats.org/officeDocument/2006/docPropsVTypes">
  <Template>Instructor Guide alpha template sample slide deck</Template>
  <TotalTime>25994</TotalTime>
  <Words>484</Words>
  <Application>Microsoft Office PowerPoint</Application>
  <PresentationFormat>On-screen Show (16:9)</PresentationFormat>
  <Paragraphs>145</Paragraphs>
  <Slides>25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CustEd 16_9 Template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National Instruments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</dc:title>
  <dc:creator>Heather Smith</dc:creator>
  <cp:lastModifiedBy>yujzhang</cp:lastModifiedBy>
  <cp:revision>934</cp:revision>
  <dcterms:created xsi:type="dcterms:W3CDTF">2005-05-16T15:43:25Z</dcterms:created>
  <dcterms:modified xsi:type="dcterms:W3CDTF">2015-01-20T06:26:25Z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0x010100B4CA934BB69CBA448FE5CEB4A0079032</vt:lpwstr>
  </property>
</Properties>
</file>